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ppt/charts/chart8.xml" ContentType="application/vnd.openxmlformats-officedocument.drawingml.chart+xml"/>
  <Override PartName="/ppt/drawings/drawing5.xml" ContentType="application/vnd.openxmlformats-officedocument.drawingml.chartshapes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drawings/drawing6.xml" ContentType="application/vnd.openxmlformats-officedocument.drawingml.chartshapes+xml"/>
  <Override PartName="/ppt/charts/chart12.xml" ContentType="application/vnd.openxmlformats-officedocument.drawingml.chart+xml"/>
  <Override PartName="/ppt/notesSlides/notesSlide12.xml" ContentType="application/vnd.openxmlformats-officedocument.presentationml.notesSlide+xml"/>
  <Override PartName="/ppt/charts/chart13.xml" ContentType="application/vnd.openxmlformats-officedocument.drawingml.chart+xml"/>
  <Override PartName="/ppt/drawings/drawing7.xml" ContentType="application/vnd.openxmlformats-officedocument.drawingml.chartshapes+xml"/>
  <Override PartName="/ppt/charts/chart14.xml" ContentType="application/vnd.openxmlformats-officedocument.drawingml.chart+xml"/>
  <Override PartName="/ppt/drawings/drawing8.xml" ContentType="application/vnd.openxmlformats-officedocument.drawingml.chartshapes+xml"/>
  <Override PartName="/ppt/charts/chart15.xml" ContentType="application/vnd.openxmlformats-officedocument.drawingml.chart+xml"/>
  <Override PartName="/ppt/notesSlides/notesSlide13.xml" ContentType="application/vnd.openxmlformats-officedocument.presentationml.notesSlide+xml"/>
  <Override PartName="/ppt/charts/chart16.xml" ContentType="application/vnd.openxmlformats-officedocument.drawingml.chart+xml"/>
  <Override PartName="/ppt/drawings/drawing9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17.xml" ContentType="application/vnd.openxmlformats-officedocument.drawingml.chart+xml"/>
  <Override PartName="/ppt/drawings/drawing10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8.xml" ContentType="application/vnd.openxmlformats-officedocument.drawingml.chart+xml"/>
  <Override PartName="/ppt/theme/themeOverride1.xml" ContentType="application/vnd.openxmlformats-officedocument.themeOverride+xml"/>
  <Override PartName="/ppt/notesSlides/notesSlide17.xml" ContentType="application/vnd.openxmlformats-officedocument.presentationml.notesSlide+xml"/>
  <Override PartName="/ppt/charts/chart19.xml" ContentType="application/vnd.openxmlformats-officedocument.drawingml.chart+xml"/>
  <Override PartName="/ppt/drawings/drawing11.xml" ContentType="application/vnd.openxmlformats-officedocument.drawingml.chartshapes+xml"/>
  <Override PartName="/ppt/notesSlides/notesSlide18.xml" ContentType="application/vnd.openxmlformats-officedocument.presentationml.notesSlide+xml"/>
  <Override PartName="/ppt/charts/chart20.xml" ContentType="application/vnd.openxmlformats-officedocument.drawingml.chart+xml"/>
  <Override PartName="/ppt/drawings/drawing12.xml" ContentType="application/vnd.openxmlformats-officedocument.drawingml.chartshapes+xml"/>
  <Override PartName="/ppt/notesSlides/notesSlide19.xml" ContentType="application/vnd.openxmlformats-officedocument.presentationml.notesSlide+xml"/>
  <Override PartName="/ppt/charts/chart21.xml" ContentType="application/vnd.openxmlformats-officedocument.drawingml.chart+xml"/>
  <Override PartName="/ppt/drawings/drawing13.xml" ContentType="application/vnd.openxmlformats-officedocument.drawingml.chartshapes+xml"/>
  <Override PartName="/ppt/notesSlides/notesSlide20.xml" ContentType="application/vnd.openxmlformats-officedocument.presentationml.notesSlide+xml"/>
  <Override PartName="/ppt/charts/chart22.xml" ContentType="application/vnd.openxmlformats-officedocument.drawingml.chart+xml"/>
  <Override PartName="/ppt/drawings/drawing14.xml" ContentType="application/vnd.openxmlformats-officedocument.drawingml.chartshapes+xml"/>
  <Override PartName="/ppt/notesSlides/notesSlide21.xml" ContentType="application/vnd.openxmlformats-officedocument.presentationml.notesSlide+xml"/>
  <Override PartName="/ppt/charts/chart23.xml" ContentType="application/vnd.openxmlformats-officedocument.drawingml.chart+xml"/>
  <Override PartName="/ppt/drawings/drawing15.xml" ContentType="application/vnd.openxmlformats-officedocument.drawingml.chartshapes+xml"/>
  <Override PartName="/ppt/charts/chart24.xml" ContentType="application/vnd.openxmlformats-officedocument.drawingml.chart+xml"/>
  <Override PartName="/ppt/drawings/drawing16.xml" ContentType="application/vnd.openxmlformats-officedocument.drawingml.chartshapes+xml"/>
  <Override PartName="/ppt/notesSlides/notesSlide22.xml" ContentType="application/vnd.openxmlformats-officedocument.presentationml.notesSlide+xml"/>
  <Override PartName="/ppt/charts/chart25.xml" ContentType="application/vnd.openxmlformats-officedocument.drawingml.chart+xml"/>
  <Override PartName="/ppt/drawings/drawing17.xml" ContentType="application/vnd.openxmlformats-officedocument.drawingml.chartshapes+xml"/>
  <Override PartName="/ppt/charts/chart26.xml" ContentType="application/vnd.openxmlformats-officedocument.drawingml.chart+xml"/>
  <Override PartName="/ppt/drawings/drawing18.xml" ContentType="application/vnd.openxmlformats-officedocument.drawingml.chartshapes+xml"/>
  <Override PartName="/ppt/charts/chart27.xml" ContentType="application/vnd.openxmlformats-officedocument.drawingml.chart+xml"/>
  <Override PartName="/ppt/drawings/drawing19.xml" ContentType="application/vnd.openxmlformats-officedocument.drawingml.chartshapes+xml"/>
  <Override PartName="/ppt/notesSlides/notesSlide23.xml" ContentType="application/vnd.openxmlformats-officedocument.presentationml.notesSlide+xml"/>
  <Override PartName="/ppt/charts/chart28.xml" ContentType="application/vnd.openxmlformats-officedocument.drawingml.chart+xml"/>
  <Override PartName="/ppt/drawings/drawing20.xml" ContentType="application/vnd.openxmlformats-officedocument.drawingml.chartshapes+xml"/>
  <Override PartName="/ppt/notesSlides/notesSlide24.xml" ContentType="application/vnd.openxmlformats-officedocument.presentationml.notesSlide+xml"/>
  <Override PartName="/ppt/charts/chart29.xml" ContentType="application/vnd.openxmlformats-officedocument.drawingml.chart+xml"/>
  <Override PartName="/ppt/drawings/drawing21.xml" ContentType="application/vnd.openxmlformats-officedocument.drawingml.chartshapes+xml"/>
  <Override PartName="/ppt/charts/chart30.xml" ContentType="application/vnd.openxmlformats-officedocument.drawingml.chart+xml"/>
  <Override PartName="/ppt/drawings/drawing22.xml" ContentType="application/vnd.openxmlformats-officedocument.drawingml.chartshapes+xml"/>
  <Override PartName="/ppt/notesSlides/notesSlide25.xml" ContentType="application/vnd.openxmlformats-officedocument.presentationml.notesSlide+xml"/>
  <Override PartName="/ppt/charts/chart31.xml" ContentType="application/vnd.openxmlformats-officedocument.drawingml.chart+xml"/>
  <Override PartName="/ppt/drawings/drawing23.xml" ContentType="application/vnd.openxmlformats-officedocument.drawingml.chartshapes+xml"/>
  <Override PartName="/ppt/charts/chart32.xml" ContentType="application/vnd.openxmlformats-officedocument.drawingml.chart+xml"/>
  <Override PartName="/ppt/drawings/drawing24.xml" ContentType="application/vnd.openxmlformats-officedocument.drawingml.chartshapes+xml"/>
  <Override PartName="/ppt/charts/chart33.xml" ContentType="application/vnd.openxmlformats-officedocument.drawingml.chart+xml"/>
  <Override PartName="/ppt/drawings/drawing25.xml" ContentType="application/vnd.openxmlformats-officedocument.drawingml.chartshapes+xml"/>
  <Override PartName="/ppt/notesSlides/notesSlide26.xml" ContentType="application/vnd.openxmlformats-officedocument.presentationml.notesSlide+xml"/>
  <Override PartName="/ppt/charts/chart34.xml" ContentType="application/vnd.openxmlformats-officedocument.drawingml.chart+xml"/>
  <Override PartName="/ppt/theme/themeOverride2.xml" ContentType="application/vnd.openxmlformats-officedocument.themeOverride+xml"/>
  <Override PartName="/ppt/notesSlides/notesSlide27.xml" ContentType="application/vnd.openxmlformats-officedocument.presentationml.notesSlide+xml"/>
  <Override PartName="/ppt/charts/chart35.xml" ContentType="application/vnd.openxmlformats-officedocument.drawingml.chart+xml"/>
  <Override PartName="/ppt/drawings/drawing26.xml" ContentType="application/vnd.openxmlformats-officedocument.drawingml.chartshapes+xml"/>
  <Override PartName="/ppt/notesSlides/notesSlide28.xml" ContentType="application/vnd.openxmlformats-officedocument.presentationml.notesSlide+xml"/>
  <Override PartName="/ppt/charts/chart36.xml" ContentType="application/vnd.openxmlformats-officedocument.drawingml.chart+xml"/>
  <Override PartName="/ppt/drawings/drawing27.xml" ContentType="application/vnd.openxmlformats-officedocument.drawingml.chartshapes+xml"/>
  <Override PartName="/ppt/charts/chart37.xml" ContentType="application/vnd.openxmlformats-officedocument.drawingml.chart+xml"/>
  <Override PartName="/ppt/drawings/drawing28.xml" ContentType="application/vnd.openxmlformats-officedocument.drawingml.chartshapes+xml"/>
  <Override PartName="/ppt/notesSlides/notesSlide29.xml" ContentType="application/vnd.openxmlformats-officedocument.presentationml.notesSlide+xml"/>
  <Override PartName="/ppt/charts/chart38.xml" ContentType="application/vnd.openxmlformats-officedocument.drawingml.chart+xml"/>
  <Override PartName="/ppt/drawings/drawing29.xml" ContentType="application/vnd.openxmlformats-officedocument.drawingml.chartshapes+xml"/>
  <Override PartName="/ppt/charts/chart39.xml" ContentType="application/vnd.openxmlformats-officedocument.drawingml.chart+xml"/>
  <Override PartName="/ppt/drawings/drawing30.xml" ContentType="application/vnd.openxmlformats-officedocument.drawingml.chartshapes+xml"/>
  <Override PartName="/ppt/charts/chart40.xml" ContentType="application/vnd.openxmlformats-officedocument.drawingml.chart+xml"/>
  <Override PartName="/ppt/drawings/drawing31.xml" ContentType="application/vnd.openxmlformats-officedocument.drawingml.chartshapes+xml"/>
  <Override PartName="/ppt/notesSlides/notesSlide30.xml" ContentType="application/vnd.openxmlformats-officedocument.presentationml.notesSlide+xml"/>
  <Override PartName="/ppt/charts/chart41.xml" ContentType="application/vnd.openxmlformats-officedocument.drawingml.chart+xml"/>
  <Override PartName="/ppt/drawings/drawing32.xml" ContentType="application/vnd.openxmlformats-officedocument.drawingml.chartshapes+xml"/>
  <Override PartName="/ppt/notesSlides/notesSlide31.xml" ContentType="application/vnd.openxmlformats-officedocument.presentationml.notesSlide+xml"/>
  <Override PartName="/ppt/charts/chart42.xml" ContentType="application/vnd.openxmlformats-officedocument.drawingml.chart+xml"/>
  <Override PartName="/ppt/drawings/drawing33.xml" ContentType="application/vnd.openxmlformats-officedocument.drawingml.chartshapes+xml"/>
  <Override PartName="/ppt/charts/chart43.xml" ContentType="application/vnd.openxmlformats-officedocument.drawingml.chart+xml"/>
  <Override PartName="/ppt/drawings/drawing34.xml" ContentType="application/vnd.openxmlformats-officedocument.drawingml.chartshapes+xml"/>
  <Override PartName="/ppt/notesSlides/notesSlide32.xml" ContentType="application/vnd.openxmlformats-officedocument.presentationml.notesSlide+xml"/>
  <Override PartName="/ppt/charts/chart44.xml" ContentType="application/vnd.openxmlformats-officedocument.drawingml.chart+xml"/>
  <Override PartName="/ppt/drawings/drawing35.xml" ContentType="application/vnd.openxmlformats-officedocument.drawingml.chartshapes+xml"/>
  <Override PartName="/ppt/charts/chart45.xml" ContentType="application/vnd.openxmlformats-officedocument.drawingml.chart+xml"/>
  <Override PartName="/ppt/drawings/drawing36.xml" ContentType="application/vnd.openxmlformats-officedocument.drawingml.chartshapes+xml"/>
  <Override PartName="/ppt/charts/chart46.xml" ContentType="application/vnd.openxmlformats-officedocument.drawingml.chart+xml"/>
  <Override PartName="/ppt/drawings/drawing37.xml" ContentType="application/vnd.openxmlformats-officedocument.drawingml.chartshapes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rts/chart47.xml" ContentType="application/vnd.openxmlformats-officedocument.drawingml.chart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rts/chart48.xml" ContentType="application/vnd.openxmlformats-officedocument.drawingml.chart+xml"/>
  <Override PartName="/ppt/drawings/drawing38.xml" ContentType="application/vnd.openxmlformats-officedocument.drawingml.chartshapes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charts/chart49.xml" ContentType="application/vnd.openxmlformats-officedocument.drawingml.chart+xml"/>
  <Override PartName="/ppt/notesSlides/notesSlide40.xml" ContentType="application/vnd.openxmlformats-officedocument.presentationml.notesSlide+xml"/>
  <Override PartName="/ppt/charts/chart50.xml" ContentType="application/vnd.openxmlformats-officedocument.drawingml.chart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29" r:id="rId1"/>
    <p:sldMasterId id="2147484042" r:id="rId2"/>
    <p:sldMasterId id="2147484047" r:id="rId3"/>
  </p:sldMasterIdLst>
  <p:notesMasterIdLst>
    <p:notesMasterId r:id="rId48"/>
  </p:notesMasterIdLst>
  <p:sldIdLst>
    <p:sldId id="472" r:id="rId4"/>
    <p:sldId id="510" r:id="rId5"/>
    <p:sldId id="518" r:id="rId6"/>
    <p:sldId id="476" r:id="rId7"/>
    <p:sldId id="527" r:id="rId8"/>
    <p:sldId id="478" r:id="rId9"/>
    <p:sldId id="479" r:id="rId10"/>
    <p:sldId id="521" r:id="rId11"/>
    <p:sldId id="522" r:id="rId12"/>
    <p:sldId id="540" r:id="rId13"/>
    <p:sldId id="541" r:id="rId14"/>
    <p:sldId id="523" r:id="rId15"/>
    <p:sldId id="542" r:id="rId16"/>
    <p:sldId id="543" r:id="rId17"/>
    <p:sldId id="487" r:id="rId18"/>
    <p:sldId id="488" r:id="rId19"/>
    <p:sldId id="334" r:id="rId20"/>
    <p:sldId id="524" r:id="rId21"/>
    <p:sldId id="489" r:id="rId22"/>
    <p:sldId id="490" r:id="rId23"/>
    <p:sldId id="514" r:id="rId24"/>
    <p:sldId id="504" r:id="rId25"/>
    <p:sldId id="481" r:id="rId26"/>
    <p:sldId id="544" r:id="rId27"/>
    <p:sldId id="545" r:id="rId28"/>
    <p:sldId id="482" r:id="rId29"/>
    <p:sldId id="546" r:id="rId30"/>
    <p:sldId id="547" r:id="rId31"/>
    <p:sldId id="539" r:id="rId32"/>
    <p:sldId id="534" r:id="rId33"/>
    <p:sldId id="548" r:id="rId34"/>
    <p:sldId id="549" r:id="rId35"/>
    <p:sldId id="535" r:id="rId36"/>
    <p:sldId id="550" r:id="rId37"/>
    <p:sldId id="551" r:id="rId38"/>
    <p:sldId id="515" r:id="rId39"/>
    <p:sldId id="485" r:id="rId40"/>
    <p:sldId id="530" r:id="rId41"/>
    <p:sldId id="486" r:id="rId42"/>
    <p:sldId id="531" r:id="rId43"/>
    <p:sldId id="536" r:id="rId44"/>
    <p:sldId id="537" r:id="rId45"/>
    <p:sldId id="538" r:id="rId46"/>
    <p:sldId id="473" r:id="rId47"/>
  </p:sldIdLst>
  <p:sldSz cx="9144000" cy="6858000" type="screen4x3"/>
  <p:notesSz cx="7099300" cy="10234613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4687"/>
    <a:srgbClr val="A6A6A6"/>
    <a:srgbClr val="BEBC00"/>
    <a:srgbClr val="9BBB59"/>
    <a:srgbClr val="B32B31"/>
    <a:srgbClr val="FF0000"/>
    <a:srgbClr val="008000"/>
    <a:srgbClr val="0000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344D84-9AFB-497E-A393-DC336BA19D2E}" styleName="Mellanmörkt format 3 - Dekorfärg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llanmörkt format 3 - Dekorfär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llanmörkt format 3 - Dekorfärg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Mörkt format 1 - Dekorfärg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Mörkt forma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llanmörkt format 1 - Dekorfär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llanmörkt forma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C2FFA5D-87B4-456A-9821-1D502468CF0F}" styleName="Format med tema 1 - dekorfär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01" autoAdjust="0"/>
    <p:restoredTop sz="94660"/>
  </p:normalViewPr>
  <p:slideViewPr>
    <p:cSldViewPr>
      <p:cViewPr varScale="1">
        <p:scale>
          <a:sx n="108" d="100"/>
          <a:sy n="108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68"/>
    </p:cViewPr>
  </p:sorterViewPr>
  <p:notesViewPr>
    <p:cSldViewPr>
      <p:cViewPr varScale="1">
        <p:scale>
          <a:sx n="69" d="100"/>
          <a:sy n="69" d="100"/>
        </p:scale>
        <p:origin x="-1698" y="-120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package" Target="../embeddings/Microsoft_Excel_Worksheet2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7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8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9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0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1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2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3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3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3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4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3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5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3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6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3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7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3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8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3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9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3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0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4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1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4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2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4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3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4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4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4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5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4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6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4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7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4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8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4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50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01.org.can.se\Undersokningar\Skolunders&#246;kningarna\2019\Uppdrag\Kalmar-&#229;k9&amp;Gy2\Leverans\Leverans%202019-10-30\Diagram%20i%20rapporten%20Region%20Kalmar%20l&#228;n%20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272189349112429E-2"/>
          <c:y val="0.10022622194789639"/>
          <c:w val="0.89230769230769535"/>
          <c:h val="0.77532924672541781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Pojkar, åk 9</c:v>
                </c:pt>
              </c:strCache>
            </c:strRef>
          </c:tx>
          <c:spPr>
            <a:ln w="38095">
              <a:solidFill>
                <a:srgbClr val="004687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  <c:pt idx="47">
                  <c:v>2018</c:v>
                </c:pt>
              </c:strCache>
            </c:strRef>
          </c:cat>
          <c:val>
            <c:numRef>
              <c:f>Sheet1!$B$2:$B$49</c:f>
              <c:numCache>
                <c:formatCode>General</c:formatCode>
                <c:ptCount val="48"/>
                <c:pt idx="0">
                  <c:v>91</c:v>
                </c:pt>
                <c:pt idx="1">
                  <c:v>90</c:v>
                </c:pt>
                <c:pt idx="2">
                  <c:v>89</c:v>
                </c:pt>
                <c:pt idx="3">
                  <c:v>87</c:v>
                </c:pt>
                <c:pt idx="4">
                  <c:v>86</c:v>
                </c:pt>
                <c:pt idx="5">
                  <c:v>90</c:v>
                </c:pt>
                <c:pt idx="6">
                  <c:v>88</c:v>
                </c:pt>
                <c:pt idx="7">
                  <c:v>90</c:v>
                </c:pt>
                <c:pt idx="8">
                  <c:v>86</c:v>
                </c:pt>
                <c:pt idx="9">
                  <c:v>86</c:v>
                </c:pt>
                <c:pt idx="10">
                  <c:v>83</c:v>
                </c:pt>
                <c:pt idx="11">
                  <c:v>79</c:v>
                </c:pt>
                <c:pt idx="12">
                  <c:v>80</c:v>
                </c:pt>
                <c:pt idx="15">
                  <c:v>79</c:v>
                </c:pt>
                <c:pt idx="16">
                  <c:v>78</c:v>
                </c:pt>
                <c:pt idx="17">
                  <c:v>76</c:v>
                </c:pt>
                <c:pt idx="18" formatCode="0.0">
                  <c:v>78.052539466556041</c:v>
                </c:pt>
                <c:pt idx="19" formatCode="0.0">
                  <c:v>78.831134156864863</c:v>
                </c:pt>
                <c:pt idx="20" formatCode="0.0">
                  <c:v>80.730450833928884</c:v>
                </c:pt>
                <c:pt idx="21" formatCode="0.0">
                  <c:v>81.679625327260084</c:v>
                </c:pt>
                <c:pt idx="22" formatCode="0.0">
                  <c:v>80.114958952059197</c:v>
                </c:pt>
                <c:pt idx="23" formatCode="0.0">
                  <c:v>80.922383786654407</c:v>
                </c:pt>
                <c:pt idx="24" formatCode="0.0">
                  <c:v>78.364269448120922</c:v>
                </c:pt>
                <c:pt idx="25" formatCode="0.0">
                  <c:v>77.611279783119741</c:v>
                </c:pt>
                <c:pt idx="26" formatCode="0.0">
                  <c:v>77.262087615006863</c:v>
                </c:pt>
                <c:pt idx="27" formatCode="0.0">
                  <c:v>77.9743754359897</c:v>
                </c:pt>
                <c:pt idx="28" formatCode="0.0">
                  <c:v>75.801860226677761</c:v>
                </c:pt>
                <c:pt idx="29" formatCode="0.0">
                  <c:v>80.098773571152364</c:v>
                </c:pt>
                <c:pt idx="30" formatCode="0.0">
                  <c:v>78.779707718670281</c:v>
                </c:pt>
                <c:pt idx="31" formatCode="0.0">
                  <c:v>76.434065192878592</c:v>
                </c:pt>
                <c:pt idx="32" formatCode="0.0">
                  <c:v>72.87321557087904</c:v>
                </c:pt>
                <c:pt idx="33" formatCode="0.0">
                  <c:v>71.047496319606879</c:v>
                </c:pt>
                <c:pt idx="34" formatCode="0.0">
                  <c:v>70.686705737074249</c:v>
                </c:pt>
                <c:pt idx="35" formatCode="0.0">
                  <c:v>68.369011814777096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40-4E43-BB8A-ECB28FAE54D0}"/>
            </c:ext>
          </c:extLst>
        </c:ser>
        <c:ser>
          <c:idx val="4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38095">
              <a:solidFill>
                <a:srgbClr val="004687"/>
              </a:solidFill>
              <a:prstDash val="solid"/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  <c:pt idx="47">
                  <c:v>2018</c:v>
                </c:pt>
              </c:strCache>
            </c:strRef>
          </c:cat>
          <c:val>
            <c:numRef>
              <c:f>Sheet1!$C$2:$C$49</c:f>
              <c:numCache>
                <c:formatCode>General</c:formatCode>
                <c:ptCount val="48"/>
                <c:pt idx="36" formatCode="0.0">
                  <c:v>60.907995812099799</c:v>
                </c:pt>
                <c:pt idx="37" formatCode="0.0">
                  <c:v>61.677157605294752</c:v>
                </c:pt>
                <c:pt idx="38" formatCode="0.0">
                  <c:v>59.087055312317069</c:v>
                </c:pt>
                <c:pt idx="39" formatCode="0.0">
                  <c:v>57.668970758606186</c:v>
                </c:pt>
                <c:pt idx="40" formatCode="0.0">
                  <c:v>55.19904969926074</c:v>
                </c:pt>
                <c:pt idx="41" formatCode="0.0">
                  <c:v>49.033092998586291</c:v>
                </c:pt>
                <c:pt idx="42" formatCode="0.0">
                  <c:v>44.278886025797746</c:v>
                </c:pt>
                <c:pt idx="43" formatCode="0.0">
                  <c:v>42.572482000000001</c:v>
                </c:pt>
                <c:pt idx="44" formatCode="0.0">
                  <c:v>40.003827460428461</c:v>
                </c:pt>
                <c:pt idx="45" formatCode="###0.0">
                  <c:v>35.833067539036001</c:v>
                </c:pt>
                <c:pt idx="46" formatCode="0.0">
                  <c:v>36.579729283591902</c:v>
                </c:pt>
                <c:pt idx="47" formatCode="0.0">
                  <c:v>35.690619666588098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D40-4E43-BB8A-ECB28FAE54D0}"/>
            </c:ext>
          </c:extLst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Flickor, åk 9</c:v>
                </c:pt>
              </c:strCache>
            </c:strRef>
          </c:tx>
          <c:spPr>
            <a:ln w="38095">
              <a:solidFill>
                <a:srgbClr val="BEBC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  <c:pt idx="47">
                  <c:v>2018</c:v>
                </c:pt>
              </c:strCache>
            </c:strRef>
          </c:cat>
          <c:val>
            <c:numRef>
              <c:f>Sheet1!$E$2:$E$49</c:f>
              <c:numCache>
                <c:formatCode>General</c:formatCode>
                <c:ptCount val="48"/>
                <c:pt idx="0">
                  <c:v>90</c:v>
                </c:pt>
                <c:pt idx="1">
                  <c:v>91</c:v>
                </c:pt>
                <c:pt idx="2">
                  <c:v>92</c:v>
                </c:pt>
                <c:pt idx="3">
                  <c:v>89</c:v>
                </c:pt>
                <c:pt idx="4">
                  <c:v>87</c:v>
                </c:pt>
                <c:pt idx="5">
                  <c:v>90</c:v>
                </c:pt>
                <c:pt idx="6">
                  <c:v>91</c:v>
                </c:pt>
                <c:pt idx="7">
                  <c:v>92</c:v>
                </c:pt>
                <c:pt idx="8">
                  <c:v>90</c:v>
                </c:pt>
                <c:pt idx="9">
                  <c:v>87</c:v>
                </c:pt>
                <c:pt idx="10">
                  <c:v>85</c:v>
                </c:pt>
                <c:pt idx="11">
                  <c:v>81</c:v>
                </c:pt>
                <c:pt idx="12">
                  <c:v>83</c:v>
                </c:pt>
                <c:pt idx="15">
                  <c:v>77</c:v>
                </c:pt>
                <c:pt idx="16">
                  <c:v>78</c:v>
                </c:pt>
                <c:pt idx="17">
                  <c:v>73</c:v>
                </c:pt>
                <c:pt idx="18" formatCode="0.0">
                  <c:v>75.64541592999646</c:v>
                </c:pt>
                <c:pt idx="19" formatCode="0.0">
                  <c:v>78.946898164163628</c:v>
                </c:pt>
                <c:pt idx="20" formatCode="0.0">
                  <c:v>77.98383422855089</c:v>
                </c:pt>
                <c:pt idx="21" formatCode="0.0">
                  <c:v>79.077448237566188</c:v>
                </c:pt>
                <c:pt idx="22" formatCode="0.0">
                  <c:v>77.752788416563135</c:v>
                </c:pt>
                <c:pt idx="23" formatCode="0.0">
                  <c:v>78.416460228599206</c:v>
                </c:pt>
                <c:pt idx="24" formatCode="0.0">
                  <c:v>80.399725064693627</c:v>
                </c:pt>
                <c:pt idx="25" formatCode="0.0">
                  <c:v>79.936416015892448</c:v>
                </c:pt>
                <c:pt idx="26" formatCode="0.0">
                  <c:v>79.035980648066968</c:v>
                </c:pt>
                <c:pt idx="27" formatCode="0.0">
                  <c:v>82.285510859840443</c:v>
                </c:pt>
                <c:pt idx="28" formatCode="0.0">
                  <c:v>79.784182565704626</c:v>
                </c:pt>
                <c:pt idx="29" formatCode="0.0">
                  <c:v>81.307637641252313</c:v>
                </c:pt>
                <c:pt idx="30" formatCode="0.0">
                  <c:v>81.263494672567731</c:v>
                </c:pt>
                <c:pt idx="31" formatCode="0.0">
                  <c:v>78.637022033219878</c:v>
                </c:pt>
                <c:pt idx="32" formatCode="0.0">
                  <c:v>77.952257769840188</c:v>
                </c:pt>
                <c:pt idx="33" formatCode="0.0">
                  <c:v>74.522399240281516</c:v>
                </c:pt>
                <c:pt idx="34" formatCode="0.0">
                  <c:v>72.915892071192019</c:v>
                </c:pt>
                <c:pt idx="35" formatCode="0.0">
                  <c:v>69.935325817417137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D40-4E43-BB8A-ECB28FAE54D0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</c:strCache>
            </c:strRef>
          </c:tx>
          <c:spPr>
            <a:ln w="38100">
              <a:solidFill>
                <a:srgbClr val="BEBC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  <c:pt idx="47">
                  <c:v>2018</c:v>
                </c:pt>
              </c:strCache>
            </c:strRef>
          </c:cat>
          <c:val>
            <c:numRef>
              <c:f>Sheet1!$F$2:$F$49</c:f>
              <c:numCache>
                <c:formatCode>General</c:formatCode>
                <c:ptCount val="48"/>
                <c:pt idx="36" formatCode="0.0">
                  <c:v>67.151778342922384</c:v>
                </c:pt>
                <c:pt idx="37" formatCode="0.0">
                  <c:v>66.506623710416093</c:v>
                </c:pt>
                <c:pt idx="38" formatCode="0.0">
                  <c:v>65.73557061407358</c:v>
                </c:pt>
                <c:pt idx="39" formatCode="0.0">
                  <c:v>61.811432311250215</c:v>
                </c:pt>
                <c:pt idx="40" formatCode="0.0">
                  <c:v>58.977060050987554</c:v>
                </c:pt>
                <c:pt idx="41" formatCode="0.0">
                  <c:v>54.62760155488202</c:v>
                </c:pt>
                <c:pt idx="42" formatCode="0.0">
                  <c:v>50.493530799625752</c:v>
                </c:pt>
                <c:pt idx="43" formatCode="0.0">
                  <c:v>50.229717999999998</c:v>
                </c:pt>
                <c:pt idx="44" formatCode="0.0">
                  <c:v>43.674196580259284</c:v>
                </c:pt>
                <c:pt idx="45" formatCode="###0.0">
                  <c:v>43.722799246994498</c:v>
                </c:pt>
                <c:pt idx="46" formatCode="0.0">
                  <c:v>42.507645259938798</c:v>
                </c:pt>
                <c:pt idx="47" formatCode="0.0">
                  <c:v>42.537335759015903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D40-4E43-BB8A-ECB28FAE54D0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Pojkar, gy 2</c:v>
                </c:pt>
              </c:strCache>
            </c:strRef>
          </c:tx>
          <c:spPr>
            <a:ln w="38100">
              <a:solidFill>
                <a:srgbClr val="F292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  <c:pt idx="47">
                  <c:v>2018</c:v>
                </c:pt>
              </c:strCache>
            </c:strRef>
          </c:cat>
          <c:val>
            <c:numRef>
              <c:f>Sheet1!$H$2:$H$49</c:f>
              <c:numCache>
                <c:formatCode>General</c:formatCode>
                <c:ptCount val="48"/>
                <c:pt idx="33" formatCode="0.0">
                  <c:v>88.665378714852395</c:v>
                </c:pt>
                <c:pt idx="34" formatCode="0.0">
                  <c:v>87.926732825527907</c:v>
                </c:pt>
                <c:pt idx="35" formatCode="0.0">
                  <c:v>89.210624865528303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9D40-4E43-BB8A-ECB28FAE54D0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</c:strCache>
            </c:strRef>
          </c:tx>
          <c:spPr>
            <a:ln w="38100">
              <a:solidFill>
                <a:srgbClr val="F292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  <c:pt idx="47">
                  <c:v>2018</c:v>
                </c:pt>
              </c:strCache>
            </c:strRef>
          </c:cat>
          <c:val>
            <c:numRef>
              <c:f>Sheet1!$I$2:$I$49</c:f>
              <c:numCache>
                <c:formatCode>General</c:formatCode>
                <c:ptCount val="48"/>
                <c:pt idx="36" formatCode="0.0">
                  <c:v>86.749299090949535</c:v>
                </c:pt>
                <c:pt idx="37" formatCode="0.0">
                  <c:v>86.25584619727708</c:v>
                </c:pt>
                <c:pt idx="38" formatCode="0.0">
                  <c:v>84.675719644682374</c:v>
                </c:pt>
                <c:pt idx="39" formatCode="0.0">
                  <c:v>82.972304535695812</c:v>
                </c:pt>
                <c:pt idx="40" formatCode="0.0">
                  <c:v>82.705360175647712</c:v>
                </c:pt>
                <c:pt idx="41" formatCode="0.0">
                  <c:v>77.683147724617328</c:v>
                </c:pt>
                <c:pt idx="42" formatCode="0.0">
                  <c:v>76.856787431386039</c:v>
                </c:pt>
                <c:pt idx="43" formatCode="0.0">
                  <c:v>75.797468354430407</c:v>
                </c:pt>
                <c:pt idx="44" formatCode="0.0">
                  <c:v>73.144018228782571</c:v>
                </c:pt>
                <c:pt idx="45" formatCode="###0.0">
                  <c:v>72.804006742267802</c:v>
                </c:pt>
                <c:pt idx="46" formatCode="0.0">
                  <c:v>72.504994184323294</c:v>
                </c:pt>
                <c:pt idx="47" formatCode="0.0">
                  <c:v>70.463817792744607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9D40-4E43-BB8A-ECB28FAE54D0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Flickor, gy 2</c:v>
                </c:pt>
              </c:strCache>
            </c:strRef>
          </c:tx>
          <c:spPr>
            <a:ln w="38100">
              <a:solidFill>
                <a:srgbClr val="B32B31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  <c:pt idx="47">
                  <c:v>2018</c:v>
                </c:pt>
              </c:strCache>
            </c:strRef>
          </c:cat>
          <c:val>
            <c:numRef>
              <c:f>Sheet1!$K$2:$K$49</c:f>
              <c:numCache>
                <c:formatCode>General</c:formatCode>
                <c:ptCount val="48"/>
                <c:pt idx="33" formatCode="0.0">
                  <c:v>90.357521617204867</c:v>
                </c:pt>
                <c:pt idx="34" formatCode="0.0">
                  <c:v>90.01525279424888</c:v>
                </c:pt>
                <c:pt idx="35" formatCode="0.0">
                  <c:v>89.269846082110476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9D40-4E43-BB8A-ECB28FAE54D0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</c:strCache>
            </c:strRef>
          </c:tx>
          <c:spPr>
            <a:ln w="38100">
              <a:solidFill>
                <a:srgbClr val="B32B31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  <c:pt idx="47">
                  <c:v>2018</c:v>
                </c:pt>
              </c:strCache>
            </c:strRef>
          </c:cat>
          <c:val>
            <c:numRef>
              <c:f>Sheet1!$L$2:$L$49</c:f>
              <c:numCache>
                <c:formatCode>General</c:formatCode>
                <c:ptCount val="48"/>
                <c:pt idx="36" formatCode="0.0">
                  <c:v>87.875102730793557</c:v>
                </c:pt>
                <c:pt idx="37" formatCode="0.0">
                  <c:v>84.754348362863695</c:v>
                </c:pt>
                <c:pt idx="38" formatCode="0.0">
                  <c:v>86.004188595007079</c:v>
                </c:pt>
                <c:pt idx="39" formatCode="0.0">
                  <c:v>84.459388867126876</c:v>
                </c:pt>
                <c:pt idx="40" formatCode="0.0">
                  <c:v>84.448794649345601</c:v>
                </c:pt>
                <c:pt idx="41" formatCode="0.0">
                  <c:v>81.882274496419498</c:v>
                </c:pt>
                <c:pt idx="42" formatCode="0.0">
                  <c:v>77.361526230435373</c:v>
                </c:pt>
                <c:pt idx="43" formatCode="0.0">
                  <c:v>81.990265008112502</c:v>
                </c:pt>
                <c:pt idx="44" formatCode="0.0">
                  <c:v>76.05860552309052</c:v>
                </c:pt>
                <c:pt idx="45" formatCode="###0.0">
                  <c:v>75.905087985183201</c:v>
                </c:pt>
                <c:pt idx="46" formatCode="0.0">
                  <c:v>76.224478161445603</c:v>
                </c:pt>
                <c:pt idx="47" formatCode="0.0">
                  <c:v>75.167780615945404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9D40-4E43-BB8A-ECB28FAE54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95463856"/>
        <c:axId val="290069880"/>
        <c:extLst>
          <c:ext xmlns:c15="http://schemas.microsoft.com/office/drawing/2012/chart" uri="{02D57815-91ED-43cb-92C2-25804820EDAC}">
            <c15:filteredLineSeries>
              <c15:ser>
                <c:idx val="1"/>
                <c:order val="2"/>
                <c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38095">
                    <a:solidFill>
                      <a:srgbClr val="BEBC00"/>
                    </a:solidFill>
                  </a:ln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Sheet1!$A$2:$A$49</c15:sqref>
                        </c15:formulaRef>
                      </c:ext>
                    </c:extLst>
                    <c:strCache>
                      <c:ptCount val="48"/>
                      <c:pt idx="0">
                        <c:v>1971</c:v>
                      </c:pt>
                      <c:pt idx="1">
                        <c:v>1972</c:v>
                      </c:pt>
                      <c:pt idx="2">
                        <c:v>1973</c:v>
                      </c:pt>
                      <c:pt idx="3">
                        <c:v>1974</c:v>
                      </c:pt>
                      <c:pt idx="4">
                        <c:v>1975</c:v>
                      </c:pt>
                      <c:pt idx="5">
                        <c:v>1976</c:v>
                      </c:pt>
                      <c:pt idx="6">
                        <c:v>1977</c:v>
                      </c:pt>
                      <c:pt idx="7">
                        <c:v>1978</c:v>
                      </c:pt>
                      <c:pt idx="8">
                        <c:v>1979</c:v>
                      </c:pt>
                      <c:pt idx="9">
                        <c:v>1980</c:v>
                      </c:pt>
                      <c:pt idx="10">
                        <c:v>1981</c:v>
                      </c:pt>
                      <c:pt idx="11">
                        <c:v>1982</c:v>
                      </c:pt>
                      <c:pt idx="12">
                        <c:v>1983</c:v>
                      </c:pt>
                      <c:pt idx="13">
                        <c:v>1984</c:v>
                      </c:pt>
                      <c:pt idx="14">
                        <c:v>1985</c:v>
                      </c:pt>
                      <c:pt idx="15">
                        <c:v>1986</c:v>
                      </c:pt>
                      <c:pt idx="16">
                        <c:v>1987</c:v>
                      </c:pt>
                      <c:pt idx="17">
                        <c:v>1988</c:v>
                      </c:pt>
                      <c:pt idx="18">
                        <c:v>1989</c:v>
                      </c:pt>
                      <c:pt idx="19">
                        <c:v>1990</c:v>
                      </c:pt>
                      <c:pt idx="20">
                        <c:v>1991</c:v>
                      </c:pt>
                      <c:pt idx="21">
                        <c:v>1992</c:v>
                      </c:pt>
                      <c:pt idx="22">
                        <c:v>1993</c:v>
                      </c:pt>
                      <c:pt idx="23">
                        <c:v>1994</c:v>
                      </c:pt>
                      <c:pt idx="24">
                        <c:v>1995</c:v>
                      </c:pt>
                      <c:pt idx="25">
                        <c:v>1996</c:v>
                      </c:pt>
                      <c:pt idx="26">
                        <c:v>1997</c:v>
                      </c:pt>
                      <c:pt idx="27">
                        <c:v>1998</c:v>
                      </c:pt>
                      <c:pt idx="28">
                        <c:v>1999</c:v>
                      </c:pt>
                      <c:pt idx="29">
                        <c:v>2000</c:v>
                      </c:pt>
                      <c:pt idx="30">
                        <c:v>2001</c:v>
                      </c:pt>
                      <c:pt idx="31">
                        <c:v>2002</c:v>
                      </c:pt>
                      <c:pt idx="32">
                        <c:v>2003</c:v>
                      </c:pt>
                      <c:pt idx="33">
                        <c:v>2004</c:v>
                      </c:pt>
                      <c:pt idx="34">
                        <c:v>2005</c:v>
                      </c:pt>
                      <c:pt idx="35">
                        <c:v>2006</c:v>
                      </c:pt>
                      <c:pt idx="36">
                        <c:v>2007</c:v>
                      </c:pt>
                      <c:pt idx="37">
                        <c:v>2008</c:v>
                      </c:pt>
                      <c:pt idx="38">
                        <c:v>2009</c:v>
                      </c:pt>
                      <c:pt idx="39">
                        <c:v>2010</c:v>
                      </c:pt>
                      <c:pt idx="40">
                        <c:v>2011</c:v>
                      </c:pt>
                      <c:pt idx="41">
                        <c:v>2012</c:v>
                      </c:pt>
                      <c:pt idx="42">
                        <c:v>2013</c:v>
                      </c:pt>
                      <c:pt idx="43">
                        <c:v>2014</c:v>
                      </c:pt>
                      <c:pt idx="44">
                        <c:v>2015</c:v>
                      </c:pt>
                      <c:pt idx="45">
                        <c:v>2016</c:v>
                      </c:pt>
                      <c:pt idx="46">
                        <c:v>2017</c:v>
                      </c:pt>
                      <c:pt idx="47">
                        <c:v>2018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Sheet1!$D$2:$D$49</c15:sqref>
                        </c15:formulaRef>
                      </c:ext>
                    </c:extLst>
                    <c:numCache>
                      <c:formatCode>General</c:formatCode>
                      <c:ptCount val="48"/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9D40-4E43-BB8A-ECB28FAE54D0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38100">
                    <a:solidFill>
                      <a:srgbClr val="F29200"/>
                    </a:solidFill>
                  </a:ln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Sheet1!$A$2:$A$49</c15:sqref>
                        </c15:formulaRef>
                      </c:ext>
                    </c:extLst>
                    <c:strCache>
                      <c:ptCount val="48"/>
                      <c:pt idx="0">
                        <c:v>1971</c:v>
                      </c:pt>
                      <c:pt idx="1">
                        <c:v>1972</c:v>
                      </c:pt>
                      <c:pt idx="2">
                        <c:v>1973</c:v>
                      </c:pt>
                      <c:pt idx="3">
                        <c:v>1974</c:v>
                      </c:pt>
                      <c:pt idx="4">
                        <c:v>1975</c:v>
                      </c:pt>
                      <c:pt idx="5">
                        <c:v>1976</c:v>
                      </c:pt>
                      <c:pt idx="6">
                        <c:v>1977</c:v>
                      </c:pt>
                      <c:pt idx="7">
                        <c:v>1978</c:v>
                      </c:pt>
                      <c:pt idx="8">
                        <c:v>1979</c:v>
                      </c:pt>
                      <c:pt idx="9">
                        <c:v>1980</c:v>
                      </c:pt>
                      <c:pt idx="10">
                        <c:v>1981</c:v>
                      </c:pt>
                      <c:pt idx="11">
                        <c:v>1982</c:v>
                      </c:pt>
                      <c:pt idx="12">
                        <c:v>1983</c:v>
                      </c:pt>
                      <c:pt idx="13">
                        <c:v>1984</c:v>
                      </c:pt>
                      <c:pt idx="14">
                        <c:v>1985</c:v>
                      </c:pt>
                      <c:pt idx="15">
                        <c:v>1986</c:v>
                      </c:pt>
                      <c:pt idx="16">
                        <c:v>1987</c:v>
                      </c:pt>
                      <c:pt idx="17">
                        <c:v>1988</c:v>
                      </c:pt>
                      <c:pt idx="18">
                        <c:v>1989</c:v>
                      </c:pt>
                      <c:pt idx="19">
                        <c:v>1990</c:v>
                      </c:pt>
                      <c:pt idx="20">
                        <c:v>1991</c:v>
                      </c:pt>
                      <c:pt idx="21">
                        <c:v>1992</c:v>
                      </c:pt>
                      <c:pt idx="22">
                        <c:v>1993</c:v>
                      </c:pt>
                      <c:pt idx="23">
                        <c:v>1994</c:v>
                      </c:pt>
                      <c:pt idx="24">
                        <c:v>1995</c:v>
                      </c:pt>
                      <c:pt idx="25">
                        <c:v>1996</c:v>
                      </c:pt>
                      <c:pt idx="26">
                        <c:v>1997</c:v>
                      </c:pt>
                      <c:pt idx="27">
                        <c:v>1998</c:v>
                      </c:pt>
                      <c:pt idx="28">
                        <c:v>1999</c:v>
                      </c:pt>
                      <c:pt idx="29">
                        <c:v>2000</c:v>
                      </c:pt>
                      <c:pt idx="30">
                        <c:v>2001</c:v>
                      </c:pt>
                      <c:pt idx="31">
                        <c:v>2002</c:v>
                      </c:pt>
                      <c:pt idx="32">
                        <c:v>2003</c:v>
                      </c:pt>
                      <c:pt idx="33">
                        <c:v>2004</c:v>
                      </c:pt>
                      <c:pt idx="34">
                        <c:v>2005</c:v>
                      </c:pt>
                      <c:pt idx="35">
                        <c:v>2006</c:v>
                      </c:pt>
                      <c:pt idx="36">
                        <c:v>2007</c:v>
                      </c:pt>
                      <c:pt idx="37">
                        <c:v>2008</c:v>
                      </c:pt>
                      <c:pt idx="38">
                        <c:v>2009</c:v>
                      </c:pt>
                      <c:pt idx="39">
                        <c:v>2010</c:v>
                      </c:pt>
                      <c:pt idx="40">
                        <c:v>2011</c:v>
                      </c:pt>
                      <c:pt idx="41">
                        <c:v>2012</c:v>
                      </c:pt>
                      <c:pt idx="42">
                        <c:v>2013</c:v>
                      </c:pt>
                      <c:pt idx="43">
                        <c:v>2014</c:v>
                      </c:pt>
                      <c:pt idx="44">
                        <c:v>2015</c:v>
                      </c:pt>
                      <c:pt idx="45">
                        <c:v>2016</c:v>
                      </c:pt>
                      <c:pt idx="46">
                        <c:v>2017</c:v>
                      </c:pt>
                      <c:pt idx="47">
                        <c:v>2018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Sheet1!$G$2:$G$49</c15:sqref>
                        </c15:formulaRef>
                      </c:ext>
                    </c:extLst>
                    <c:numCache>
                      <c:formatCode>General</c:formatCode>
                      <c:ptCount val="48"/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9D40-4E43-BB8A-ECB28FAE54D0}"/>
                  </c:ext>
                </c:extLst>
              </c15:ser>
            </c15:filteredLineSeries>
            <c15:filteredLine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Sheet1!$J$1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Sheet1!$A$2:$A$49</c15:sqref>
                        </c15:formulaRef>
                      </c:ext>
                    </c:extLst>
                    <c:strCache>
                      <c:ptCount val="48"/>
                      <c:pt idx="0">
                        <c:v>1971</c:v>
                      </c:pt>
                      <c:pt idx="1">
                        <c:v>1972</c:v>
                      </c:pt>
                      <c:pt idx="2">
                        <c:v>1973</c:v>
                      </c:pt>
                      <c:pt idx="3">
                        <c:v>1974</c:v>
                      </c:pt>
                      <c:pt idx="4">
                        <c:v>1975</c:v>
                      </c:pt>
                      <c:pt idx="5">
                        <c:v>1976</c:v>
                      </c:pt>
                      <c:pt idx="6">
                        <c:v>1977</c:v>
                      </c:pt>
                      <c:pt idx="7">
                        <c:v>1978</c:v>
                      </c:pt>
                      <c:pt idx="8">
                        <c:v>1979</c:v>
                      </c:pt>
                      <c:pt idx="9">
                        <c:v>1980</c:v>
                      </c:pt>
                      <c:pt idx="10">
                        <c:v>1981</c:v>
                      </c:pt>
                      <c:pt idx="11">
                        <c:v>1982</c:v>
                      </c:pt>
                      <c:pt idx="12">
                        <c:v>1983</c:v>
                      </c:pt>
                      <c:pt idx="13">
                        <c:v>1984</c:v>
                      </c:pt>
                      <c:pt idx="14">
                        <c:v>1985</c:v>
                      </c:pt>
                      <c:pt idx="15">
                        <c:v>1986</c:v>
                      </c:pt>
                      <c:pt idx="16">
                        <c:v>1987</c:v>
                      </c:pt>
                      <c:pt idx="17">
                        <c:v>1988</c:v>
                      </c:pt>
                      <c:pt idx="18">
                        <c:v>1989</c:v>
                      </c:pt>
                      <c:pt idx="19">
                        <c:v>1990</c:v>
                      </c:pt>
                      <c:pt idx="20">
                        <c:v>1991</c:v>
                      </c:pt>
                      <c:pt idx="21">
                        <c:v>1992</c:v>
                      </c:pt>
                      <c:pt idx="22">
                        <c:v>1993</c:v>
                      </c:pt>
                      <c:pt idx="23">
                        <c:v>1994</c:v>
                      </c:pt>
                      <c:pt idx="24">
                        <c:v>1995</c:v>
                      </c:pt>
                      <c:pt idx="25">
                        <c:v>1996</c:v>
                      </c:pt>
                      <c:pt idx="26">
                        <c:v>1997</c:v>
                      </c:pt>
                      <c:pt idx="27">
                        <c:v>1998</c:v>
                      </c:pt>
                      <c:pt idx="28">
                        <c:v>1999</c:v>
                      </c:pt>
                      <c:pt idx="29">
                        <c:v>2000</c:v>
                      </c:pt>
                      <c:pt idx="30">
                        <c:v>2001</c:v>
                      </c:pt>
                      <c:pt idx="31">
                        <c:v>2002</c:v>
                      </c:pt>
                      <c:pt idx="32">
                        <c:v>2003</c:v>
                      </c:pt>
                      <c:pt idx="33">
                        <c:v>2004</c:v>
                      </c:pt>
                      <c:pt idx="34">
                        <c:v>2005</c:v>
                      </c:pt>
                      <c:pt idx="35">
                        <c:v>2006</c:v>
                      </c:pt>
                      <c:pt idx="36">
                        <c:v>2007</c:v>
                      </c:pt>
                      <c:pt idx="37">
                        <c:v>2008</c:v>
                      </c:pt>
                      <c:pt idx="38">
                        <c:v>2009</c:v>
                      </c:pt>
                      <c:pt idx="39">
                        <c:v>2010</c:v>
                      </c:pt>
                      <c:pt idx="40">
                        <c:v>2011</c:v>
                      </c:pt>
                      <c:pt idx="41">
                        <c:v>2012</c:v>
                      </c:pt>
                      <c:pt idx="42">
                        <c:v>2013</c:v>
                      </c:pt>
                      <c:pt idx="43">
                        <c:v>2014</c:v>
                      </c:pt>
                      <c:pt idx="44">
                        <c:v>2015</c:v>
                      </c:pt>
                      <c:pt idx="45">
                        <c:v>2016</c:v>
                      </c:pt>
                      <c:pt idx="46">
                        <c:v>2017</c:v>
                      </c:pt>
                      <c:pt idx="47">
                        <c:v>2018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Sheet1!$J$2:$J$49</c15:sqref>
                        </c15:formulaRef>
                      </c:ext>
                    </c:extLst>
                    <c:numCache>
                      <c:formatCode>General</c:formatCode>
                      <c:ptCount val="48"/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9D40-4E43-BB8A-ECB28FAE54D0}"/>
                  </c:ext>
                </c:extLst>
              </c15:ser>
            </c15:filteredLineSeries>
          </c:ext>
        </c:extLst>
      </c:lineChart>
      <c:catAx>
        <c:axId val="495463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5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Gill Sans MT" pitchFamily="34" charset="0"/>
                <a:ea typeface="Arial"/>
                <a:cs typeface="Arial"/>
              </a:defRPr>
            </a:pPr>
            <a:endParaRPr lang="sv-SE"/>
          </a:p>
        </c:txPr>
        <c:crossAx val="290069880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290069880"/>
        <c:scaling>
          <c:orientation val="minMax"/>
          <c:max val="100"/>
          <c:min val="0"/>
        </c:scaling>
        <c:delete val="0"/>
        <c:axPos val="l"/>
        <c:majorGridlines>
          <c:spPr>
            <a:ln w="2952">
              <a:solidFill>
                <a:schemeClr val="tx1">
                  <a:lumMod val="65000"/>
                </a:schemeClr>
              </a:solidFill>
              <a:prstDash val="solid"/>
            </a:ln>
          </c:spPr>
        </c:majorGridlines>
        <c:numFmt formatCode="0" sourceLinked="0"/>
        <c:majorTickMark val="none"/>
        <c:minorTickMark val="none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Gill Sans MT" pitchFamily="34" charset="0"/>
                <a:ea typeface="Arial"/>
                <a:cs typeface="Arial"/>
              </a:defRPr>
            </a:pPr>
            <a:endParaRPr lang="sv-SE"/>
          </a:p>
        </c:txPr>
        <c:crossAx val="495463856"/>
        <c:crosses val="autoZero"/>
        <c:crossBetween val="midCat"/>
        <c:majorUnit val="20"/>
      </c:valAx>
      <c:spPr>
        <a:solidFill>
          <a:schemeClr val="tx1"/>
        </a:solidFill>
        <a:ln w="11808">
          <a:solidFill>
            <a:schemeClr val="tx1"/>
          </a:solidFill>
          <a:prstDash val="solid"/>
        </a:ln>
      </c:spPr>
    </c:plotArea>
    <c:legend>
      <c:legendPos val="t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legendEntry>
        <c:idx val="7"/>
        <c:delete val="1"/>
      </c:legendEntry>
      <c:layout>
        <c:manualLayout>
          <c:xMode val="edge"/>
          <c:yMode val="edge"/>
          <c:x val="8.465441819772529E-2"/>
          <c:y val="0.58104809930307499"/>
          <c:w val="0.49509060490245749"/>
          <c:h val="0.13562086881872132"/>
        </c:manualLayout>
      </c:layout>
      <c:overlay val="0"/>
      <c:txPr>
        <a:bodyPr/>
        <a:lstStyle/>
        <a:p>
          <a:pPr>
            <a:defRPr sz="1800" b="0">
              <a:solidFill>
                <a:schemeClr val="bg1"/>
              </a:solidFill>
              <a:latin typeface="Gill Sans MT" panose="020B0502020104020203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7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53034384867182E-2"/>
          <c:y val="0.10183135154033165"/>
          <c:w val="0.72791518446819081"/>
          <c:h val="0.54382367264333553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2b'!$C$20:$G$20</c:f>
              <c:numCache>
                <c:formatCode>###0.00</c:formatCode>
                <c:ptCount val="5"/>
                <c:pt idx="0">
                  <c:v>1.4219470096824478</c:v>
                </c:pt>
                <c:pt idx="1">
                  <c:v>0.67231581445460342</c:v>
                </c:pt>
                <c:pt idx="2">
                  <c:v>1.0478896411345633</c:v>
                </c:pt>
                <c:pt idx="3">
                  <c:v>0.862963233596719</c:v>
                </c:pt>
                <c:pt idx="4">
                  <c:v>0.7233966857961377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46-4EC6-94CE-AD0CBD9B4594}"/>
            </c:ext>
          </c:extLst>
        </c:ser>
        <c:ser>
          <c:idx val="1"/>
          <c:order val="1"/>
          <c:spPr>
            <a:solidFill>
              <a:srgbClr val="B32B31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2b'!$C$21:$G$21</c:f>
              <c:numCache>
                <c:formatCode>###0.00</c:formatCode>
                <c:ptCount val="5"/>
                <c:pt idx="0">
                  <c:v>0.35456837863483293</c:v>
                </c:pt>
                <c:pt idx="1">
                  <c:v>9.5588571428571384E-2</c:v>
                </c:pt>
                <c:pt idx="2">
                  <c:v>0.30992592592592583</c:v>
                </c:pt>
                <c:pt idx="3">
                  <c:v>0.17764555500273019</c:v>
                </c:pt>
                <c:pt idx="4">
                  <c:v>0.22676278015634288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46-4EC6-94CE-AD0CBD9B4594}"/>
            </c:ext>
          </c:extLst>
        </c:ser>
        <c:ser>
          <c:idx val="2"/>
          <c:order val="2"/>
          <c:spPr>
            <a:solidFill>
              <a:srgbClr val="F29200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2b'!$C$22:$G$22</c:f>
              <c:numCache>
                <c:formatCode>###0.00</c:formatCode>
                <c:ptCount val="5"/>
                <c:pt idx="0">
                  <c:v>0.96440977647827297</c:v>
                </c:pt>
                <c:pt idx="1">
                  <c:v>0.60912035233824458</c:v>
                </c:pt>
                <c:pt idx="2">
                  <c:v>1.5167797734413033</c:v>
                </c:pt>
                <c:pt idx="3">
                  <c:v>0.92563435563075624</c:v>
                </c:pt>
                <c:pt idx="4">
                  <c:v>0.57447517141079574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46-4EC6-94CE-AD0CBD9B4594}"/>
            </c:ext>
          </c:extLst>
        </c:ser>
        <c:ser>
          <c:idx val="3"/>
          <c:order val="3"/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2b'!$C$23:$G$23</c:f>
              <c:numCache>
                <c:formatCode>###0.00</c:formatCode>
                <c:ptCount val="5"/>
                <c:pt idx="0">
                  <c:v>0.46073771577272732</c:v>
                </c:pt>
                <c:pt idx="1">
                  <c:v>5.0438142857142869E-2</c:v>
                </c:pt>
                <c:pt idx="2">
                  <c:v>0.23783629629629627</c:v>
                </c:pt>
                <c:pt idx="3">
                  <c:v>0.17134203131640519</c:v>
                </c:pt>
                <c:pt idx="4">
                  <c:v>0.15684897863870631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B46-4EC6-94CE-AD0CBD9B4594}"/>
            </c:ext>
          </c:extLst>
        </c:ser>
        <c:ser>
          <c:idx val="4"/>
          <c:order val="4"/>
          <c:spPr>
            <a:solidFill>
              <a:srgbClr val="AAA096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2b'!$C$24:$G$24</c:f>
              <c:numCache>
                <c:formatCode>###0.00</c:formatCode>
                <c:ptCount val="5"/>
                <c:pt idx="0">
                  <c:v>0.79740066781881547</c:v>
                </c:pt>
                <c:pt idx="1">
                  <c:v>1.0171542617785798</c:v>
                </c:pt>
                <c:pt idx="2">
                  <c:v>0.73917712863401031</c:v>
                </c:pt>
                <c:pt idx="3">
                  <c:v>0.73991941406812911</c:v>
                </c:pt>
                <c:pt idx="4">
                  <c:v>0.57922240508506306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B46-4EC6-94CE-AD0CBD9B45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1327512"/>
        <c:axId val="411328688"/>
      </c:barChart>
      <c:catAx>
        <c:axId val="411327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sv-SE"/>
          </a:p>
        </c:txPr>
        <c:crossAx val="411328688"/>
        <c:crosses val="autoZero"/>
        <c:auto val="1"/>
        <c:lblAlgn val="ctr"/>
        <c:lblOffset val="100"/>
        <c:noMultiLvlLbl val="0"/>
      </c:catAx>
      <c:valAx>
        <c:axId val="411328688"/>
        <c:scaling>
          <c:orientation val="minMax"/>
          <c:max val="7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sv-SE"/>
          </a:p>
        </c:txPr>
        <c:crossAx val="411327512"/>
        <c:crosses val="autoZero"/>
        <c:crossBetween val="between"/>
        <c:majorUnit val="1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177264659264733E-2"/>
          <c:y val="8.9492777777777782E-2"/>
          <c:w val="0.6888934290796912"/>
          <c:h val="0.5438236726433347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'Diagram 2b'!$A$12</c:f>
              <c:strCache>
                <c:ptCount val="1"/>
                <c:pt idx="0">
                  <c:v>Sprit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'Diagram 2b'!$C$11:$J$11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2b'!$C$12:$J$12</c:f>
              <c:numCache>
                <c:formatCode>###0.00</c:formatCode>
                <c:ptCount val="8"/>
                <c:pt idx="0">
                  <c:v>0.61547499999999988</c:v>
                </c:pt>
                <c:pt idx="1">
                  <c:v>0.80696138813378193</c:v>
                </c:pt>
                <c:pt idx="2">
                  <c:v>0.55888347107438008</c:v>
                </c:pt>
                <c:pt idx="3">
                  <c:v>0.50849772727272757</c:v>
                </c:pt>
                <c:pt idx="4">
                  <c:v>0.31497090909090908</c:v>
                </c:pt>
                <c:pt idx="5">
                  <c:v>0.27666938775510203</c:v>
                </c:pt>
                <c:pt idx="6">
                  <c:v>0.58848912189715219</c:v>
                </c:pt>
                <c:pt idx="7">
                  <c:v>0.6177398481472699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A4E9-4919-AD37-86BA05050E84}"/>
            </c:ext>
          </c:extLst>
        </c:ser>
        <c:ser>
          <c:idx val="1"/>
          <c:order val="1"/>
          <c:tx>
            <c:strRef>
              <c:f>'Diagram 2b'!$A$13</c:f>
              <c:strCache>
                <c:ptCount val="1"/>
                <c:pt idx="0">
                  <c:v>Vin</c:v>
                </c:pt>
              </c:strCache>
            </c:strRef>
          </c:tx>
          <c:spPr>
            <a:solidFill>
              <a:srgbClr val="B32B31"/>
            </a:solidFill>
          </c:spPr>
          <c:invertIfNegative val="0"/>
          <c:cat>
            <c:strRef>
              <c:f>'Diagram 2b'!$C$11:$J$11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2b'!$C$13:$J$13</c:f>
              <c:numCache>
                <c:formatCode>###0.00</c:formatCode>
                <c:ptCount val="8"/>
                <c:pt idx="0">
                  <c:v>0.30133189189189213</c:v>
                </c:pt>
                <c:pt idx="1">
                  <c:v>0.39136819536296946</c:v>
                </c:pt>
                <c:pt idx="2">
                  <c:v>0.13943008264462808</c:v>
                </c:pt>
                <c:pt idx="3">
                  <c:v>9.1461818181818172E-2</c:v>
                </c:pt>
                <c:pt idx="4">
                  <c:v>0.32861090909090912</c:v>
                </c:pt>
                <c:pt idx="5">
                  <c:v>0.36661551020408167</c:v>
                </c:pt>
                <c:pt idx="6">
                  <c:v>0.28204940383983917</c:v>
                </c:pt>
                <c:pt idx="7">
                  <c:v>0.3239016885413864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A4E9-4919-AD37-86BA05050E84}"/>
            </c:ext>
          </c:extLst>
        </c:ser>
        <c:ser>
          <c:idx val="2"/>
          <c:order val="2"/>
          <c:tx>
            <c:strRef>
              <c:f>'Diagram 2b'!$A$14</c:f>
              <c:strCache>
                <c:ptCount val="1"/>
                <c:pt idx="0">
                  <c:v>Starköl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'Diagram 2b'!$C$11:$J$11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2b'!$C$14:$J$14</c:f>
              <c:numCache>
                <c:formatCode>###0.00</c:formatCode>
                <c:ptCount val="8"/>
                <c:pt idx="0">
                  <c:v>0.16765523648648645</c:v>
                </c:pt>
                <c:pt idx="1">
                  <c:v>0.13326071327139202</c:v>
                </c:pt>
                <c:pt idx="2">
                  <c:v>8.8445454545454522E-2</c:v>
                </c:pt>
                <c:pt idx="3">
                  <c:v>0.13921250000000013</c:v>
                </c:pt>
                <c:pt idx="4">
                  <c:v>4.6099999999999995E-3</c:v>
                </c:pt>
                <c:pt idx="5">
                  <c:v>5.8165306122448981E-2</c:v>
                </c:pt>
                <c:pt idx="6">
                  <c:v>0.15325142470174991</c:v>
                </c:pt>
                <c:pt idx="7">
                  <c:v>0.15555833608552347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A4E9-4919-AD37-86BA05050E84}"/>
            </c:ext>
          </c:extLst>
        </c:ser>
        <c:ser>
          <c:idx val="3"/>
          <c:order val="3"/>
          <c:tx>
            <c:strRef>
              <c:f>'Diagram 2b'!$A$15</c:f>
              <c:strCache>
                <c:ptCount val="1"/>
                <c:pt idx="0">
                  <c:v>Folköl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'Diagram 2b'!$C$11:$J$11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2b'!$C$15:$J$15</c:f>
              <c:numCache>
                <c:formatCode>###0.00</c:formatCode>
                <c:ptCount val="8"/>
                <c:pt idx="0">
                  <c:v>5.350125E-2</c:v>
                </c:pt>
                <c:pt idx="1">
                  <c:v>0.11350199321080315</c:v>
                </c:pt>
                <c:pt idx="2">
                  <c:v>2.2172727272727275E-2</c:v>
                </c:pt>
                <c:pt idx="3">
                  <c:v>1.5179999999999994E-2</c:v>
                </c:pt>
                <c:pt idx="4">
                  <c:v>1.1376000000000002E-2</c:v>
                </c:pt>
                <c:pt idx="5">
                  <c:v>1.5469591836734692E-2</c:v>
                </c:pt>
                <c:pt idx="6">
                  <c:v>6.9970113329541228E-2</c:v>
                </c:pt>
                <c:pt idx="7">
                  <c:v>7.2992459852181529E-2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A4E9-4919-AD37-86BA05050E84}"/>
            </c:ext>
          </c:extLst>
        </c:ser>
        <c:ser>
          <c:idx val="4"/>
          <c:order val="4"/>
          <c:tx>
            <c:strRef>
              <c:f>'Diagram 2b'!$A$16</c:f>
              <c:strCache>
                <c:ptCount val="1"/>
                <c:pt idx="0">
                  <c:v>Blanddrycker</c:v>
                </c:pt>
              </c:strCache>
            </c:strRef>
          </c:tx>
          <c:spPr>
            <a:solidFill>
              <a:srgbClr val="AAA096"/>
            </a:solidFill>
          </c:spPr>
          <c:invertIfNegative val="0"/>
          <c:cat>
            <c:strRef>
              <c:f>'Diagram 2b'!$C$11:$J$11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2b'!$C$16:$J$16</c:f>
              <c:numCache>
                <c:formatCode>###0.00</c:formatCode>
                <c:ptCount val="8"/>
                <c:pt idx="0">
                  <c:v>0.69337945945945922</c:v>
                </c:pt>
                <c:pt idx="1">
                  <c:v>0.87826231319565617</c:v>
                </c:pt>
                <c:pt idx="2">
                  <c:v>0.77469842975206604</c:v>
                </c:pt>
                <c:pt idx="3">
                  <c:v>0.51451465909090932</c:v>
                </c:pt>
                <c:pt idx="4">
                  <c:v>0.29285127272727274</c:v>
                </c:pt>
                <c:pt idx="5">
                  <c:v>0.78007102040816345</c:v>
                </c:pt>
                <c:pt idx="6">
                  <c:v>0.76587797000735036</c:v>
                </c:pt>
                <c:pt idx="7">
                  <c:v>0.68902836751256979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A4E9-4919-AD37-86BA05050E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7008256"/>
        <c:axId val="317009040"/>
      </c:barChart>
      <c:catAx>
        <c:axId val="3170082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sv-SE"/>
          </a:p>
        </c:txPr>
        <c:crossAx val="317009040"/>
        <c:crosses val="autoZero"/>
        <c:auto val="1"/>
        <c:lblAlgn val="ctr"/>
        <c:lblOffset val="100"/>
        <c:noMultiLvlLbl val="0"/>
      </c:catAx>
      <c:valAx>
        <c:axId val="317009040"/>
        <c:scaling>
          <c:orientation val="minMax"/>
          <c:max val="7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##0" sourceLinked="0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sv-SE"/>
          </a:p>
        </c:txPr>
        <c:crossAx val="317008256"/>
        <c:crosses val="autoZero"/>
        <c:crossBetween val="between"/>
        <c:majorUnit val="1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53034384867182E-2"/>
          <c:y val="0.10183135154033165"/>
          <c:w val="0.72791518446819081"/>
          <c:h val="0.54382367264333553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2b'!$C$20:$G$20</c:f>
              <c:numCache>
                <c:formatCode>###0.00</c:formatCode>
                <c:ptCount val="5"/>
                <c:pt idx="0">
                  <c:v>1.4219470096824478</c:v>
                </c:pt>
                <c:pt idx="1">
                  <c:v>0.67231581445460342</c:v>
                </c:pt>
                <c:pt idx="2">
                  <c:v>1.0478896411345633</c:v>
                </c:pt>
                <c:pt idx="3">
                  <c:v>0.862963233596719</c:v>
                </c:pt>
                <c:pt idx="4">
                  <c:v>0.7233966857961377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46-4EC6-94CE-AD0CBD9B4594}"/>
            </c:ext>
          </c:extLst>
        </c:ser>
        <c:ser>
          <c:idx val="1"/>
          <c:order val="1"/>
          <c:spPr>
            <a:solidFill>
              <a:srgbClr val="B32B31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2b'!$C$21:$G$21</c:f>
              <c:numCache>
                <c:formatCode>###0.00</c:formatCode>
                <c:ptCount val="5"/>
                <c:pt idx="0">
                  <c:v>0.35456837863483293</c:v>
                </c:pt>
                <c:pt idx="1">
                  <c:v>9.5588571428571384E-2</c:v>
                </c:pt>
                <c:pt idx="2">
                  <c:v>0.30992592592592583</c:v>
                </c:pt>
                <c:pt idx="3">
                  <c:v>0.17764555500273019</c:v>
                </c:pt>
                <c:pt idx="4">
                  <c:v>0.22676278015634288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46-4EC6-94CE-AD0CBD9B4594}"/>
            </c:ext>
          </c:extLst>
        </c:ser>
        <c:ser>
          <c:idx val="2"/>
          <c:order val="2"/>
          <c:spPr>
            <a:solidFill>
              <a:srgbClr val="F29200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2b'!$C$22:$G$22</c:f>
              <c:numCache>
                <c:formatCode>###0.00</c:formatCode>
                <c:ptCount val="5"/>
                <c:pt idx="0">
                  <c:v>0.96440977647827297</c:v>
                </c:pt>
                <c:pt idx="1">
                  <c:v>0.60912035233824458</c:v>
                </c:pt>
                <c:pt idx="2">
                  <c:v>1.5167797734413033</c:v>
                </c:pt>
                <c:pt idx="3">
                  <c:v>0.92563435563075624</c:v>
                </c:pt>
                <c:pt idx="4">
                  <c:v>0.57447517141079574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46-4EC6-94CE-AD0CBD9B4594}"/>
            </c:ext>
          </c:extLst>
        </c:ser>
        <c:ser>
          <c:idx val="3"/>
          <c:order val="3"/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2b'!$C$23:$G$23</c:f>
              <c:numCache>
                <c:formatCode>###0.00</c:formatCode>
                <c:ptCount val="5"/>
                <c:pt idx="0">
                  <c:v>0.46073771577272732</c:v>
                </c:pt>
                <c:pt idx="1">
                  <c:v>5.0438142857142869E-2</c:v>
                </c:pt>
                <c:pt idx="2">
                  <c:v>0.23783629629629627</c:v>
                </c:pt>
                <c:pt idx="3">
                  <c:v>0.17134203131640519</c:v>
                </c:pt>
                <c:pt idx="4">
                  <c:v>0.15684897863870631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B46-4EC6-94CE-AD0CBD9B4594}"/>
            </c:ext>
          </c:extLst>
        </c:ser>
        <c:ser>
          <c:idx val="4"/>
          <c:order val="4"/>
          <c:spPr>
            <a:solidFill>
              <a:srgbClr val="AAA096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2b'!$C$24:$G$24</c:f>
              <c:numCache>
                <c:formatCode>###0.00</c:formatCode>
                <c:ptCount val="5"/>
                <c:pt idx="0">
                  <c:v>0.79740066781881547</c:v>
                </c:pt>
                <c:pt idx="1">
                  <c:v>1.0171542617785798</c:v>
                </c:pt>
                <c:pt idx="2">
                  <c:v>0.73917712863401031</c:v>
                </c:pt>
                <c:pt idx="3">
                  <c:v>0.73991941406812911</c:v>
                </c:pt>
                <c:pt idx="4">
                  <c:v>0.57922240508506306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B46-4EC6-94CE-AD0CBD9B45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1327512"/>
        <c:axId val="411328688"/>
      </c:barChart>
      <c:catAx>
        <c:axId val="411327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sv-SE"/>
          </a:p>
        </c:txPr>
        <c:crossAx val="411328688"/>
        <c:crosses val="autoZero"/>
        <c:auto val="1"/>
        <c:lblAlgn val="ctr"/>
        <c:lblOffset val="100"/>
        <c:noMultiLvlLbl val="0"/>
      </c:catAx>
      <c:valAx>
        <c:axId val="411328688"/>
        <c:scaling>
          <c:orientation val="minMax"/>
          <c:max val="7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0"/>
        <c:majorTickMark val="none"/>
        <c:minorTickMark val="none"/>
        <c:tickLblPos val="none"/>
        <c:crossAx val="411327512"/>
        <c:crosses val="autoZero"/>
        <c:crossBetween val="between"/>
        <c:majorUnit val="1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720911378544294E-2"/>
          <c:y val="0.10551611111111209"/>
          <c:w val="0.36484934400061253"/>
          <c:h val="0.5410911616161616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'Diagram 2b'!$A$4</c:f>
              <c:strCache>
                <c:ptCount val="1"/>
                <c:pt idx="0">
                  <c:v>Sprit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'Diagram 2b'!$C$3:$J$3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2b'!$C$4:$J$4</c:f>
              <c:numCache>
                <c:formatCode>###0.00</c:formatCode>
                <c:ptCount val="8"/>
                <c:pt idx="0">
                  <c:v>0.84453463912650417</c:v>
                </c:pt>
                <c:pt idx="1">
                  <c:v>0.87804523809523838</c:v>
                </c:pt>
                <c:pt idx="2">
                  <c:v>1.0039147746257084</c:v>
                </c:pt>
                <c:pt idx="3">
                  <c:v>1.2090970038004589</c:v>
                </c:pt>
                <c:pt idx="4">
                  <c:v>0.58242352941176445</c:v>
                </c:pt>
                <c:pt idx="5">
                  <c:v>2.0928655915256749</c:v>
                </c:pt>
                <c:pt idx="6">
                  <c:v>1.0229158715883455</c:v>
                </c:pt>
                <c:pt idx="7">
                  <c:v>0.80280044033846909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B9DC-4B83-86CE-44D049BBFAEB}"/>
            </c:ext>
          </c:extLst>
        </c:ser>
        <c:ser>
          <c:idx val="1"/>
          <c:order val="1"/>
          <c:tx>
            <c:strRef>
              <c:f>'Diagram 2b'!$A$5</c:f>
              <c:strCache>
                <c:ptCount val="1"/>
                <c:pt idx="0">
                  <c:v>Vin</c:v>
                </c:pt>
              </c:strCache>
            </c:strRef>
          </c:tx>
          <c:spPr>
            <a:solidFill>
              <a:srgbClr val="B32B31"/>
            </a:solidFill>
          </c:spPr>
          <c:invertIfNegative val="0"/>
          <c:cat>
            <c:strRef>
              <c:f>'Diagram 2b'!$C$3:$J$3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2b'!$C$5:$J$5</c:f>
              <c:numCache>
                <c:formatCode>###0.00</c:formatCode>
                <c:ptCount val="8"/>
                <c:pt idx="0">
                  <c:v>9.9184390243902396E-2</c:v>
                </c:pt>
                <c:pt idx="1">
                  <c:v>7.1512380952380966E-2</c:v>
                </c:pt>
                <c:pt idx="2">
                  <c:v>4.4492549019607849E-2</c:v>
                </c:pt>
                <c:pt idx="3">
                  <c:v>0.19705043759409133</c:v>
                </c:pt>
                <c:pt idx="4">
                  <c:v>8.6588235294117639E-3</c:v>
                </c:pt>
                <c:pt idx="5">
                  <c:v>0.10325996462606581</c:v>
                </c:pt>
                <c:pt idx="6">
                  <c:v>8.8727304172861926E-2</c:v>
                </c:pt>
                <c:pt idx="7">
                  <c:v>0.14194810357131954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B9DC-4B83-86CE-44D049BBFAEB}"/>
            </c:ext>
          </c:extLst>
        </c:ser>
        <c:ser>
          <c:idx val="2"/>
          <c:order val="2"/>
          <c:tx>
            <c:strRef>
              <c:f>'Diagram 2b'!$A$6</c:f>
              <c:strCache>
                <c:ptCount val="1"/>
                <c:pt idx="0">
                  <c:v>Starköl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'Diagram 2b'!$C$3:$J$3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2b'!$C$6:$J$6</c:f>
              <c:numCache>
                <c:formatCode>###0.00</c:formatCode>
                <c:ptCount val="8"/>
                <c:pt idx="0">
                  <c:v>1.2699005467716828</c:v>
                </c:pt>
                <c:pt idx="1">
                  <c:v>1.9926892857142862</c:v>
                </c:pt>
                <c:pt idx="2">
                  <c:v>1.6836977908203643</c:v>
                </c:pt>
                <c:pt idx="3">
                  <c:v>1.6604452276667088</c:v>
                </c:pt>
                <c:pt idx="4">
                  <c:v>1.1013480392156865</c:v>
                </c:pt>
                <c:pt idx="5">
                  <c:v>2.3185493723746866</c:v>
                </c:pt>
                <c:pt idx="6">
                  <c:v>1.5954428294199696</c:v>
                </c:pt>
                <c:pt idx="7">
                  <c:v>0.90742805608636379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B9DC-4B83-86CE-44D049BBFAEB}"/>
            </c:ext>
          </c:extLst>
        </c:ser>
        <c:ser>
          <c:idx val="3"/>
          <c:order val="3"/>
          <c:tx>
            <c:strRef>
              <c:f>'Diagram 2b'!$A$7</c:f>
              <c:strCache>
                <c:ptCount val="1"/>
                <c:pt idx="0">
                  <c:v>Folköl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'Diagram 2b'!$C$3:$J$3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2b'!$C$7:$J$7</c:f>
              <c:numCache>
                <c:formatCode>###0.00</c:formatCode>
                <c:ptCount val="8"/>
                <c:pt idx="0">
                  <c:v>0.12476716463414643</c:v>
                </c:pt>
                <c:pt idx="1">
                  <c:v>0.31725178571428581</c:v>
                </c:pt>
                <c:pt idx="2">
                  <c:v>0.4037582352941177</c:v>
                </c:pt>
                <c:pt idx="3">
                  <c:v>0.50288209632930192</c:v>
                </c:pt>
                <c:pt idx="4">
                  <c:v>7.5854705882352949E-2</c:v>
                </c:pt>
                <c:pt idx="5">
                  <c:v>0.44265833333333349</c:v>
                </c:pt>
                <c:pt idx="6">
                  <c:v>0.25394377697926895</c:v>
                </c:pt>
                <c:pt idx="7">
                  <c:v>0.22805746918681741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B9DC-4B83-86CE-44D049BBFAEB}"/>
            </c:ext>
          </c:extLst>
        </c:ser>
        <c:ser>
          <c:idx val="4"/>
          <c:order val="4"/>
          <c:tx>
            <c:strRef>
              <c:f>'Diagram 2b'!$A$8</c:f>
              <c:strCache>
                <c:ptCount val="1"/>
                <c:pt idx="0">
                  <c:v>Blanddrycker</c:v>
                </c:pt>
              </c:strCache>
            </c:strRef>
          </c:tx>
          <c:spPr>
            <a:solidFill>
              <a:srgbClr val="AAA096"/>
            </a:solidFill>
          </c:spPr>
          <c:invertIfNegative val="0"/>
          <c:cat>
            <c:strRef>
              <c:f>'Diagram 2b'!$C$3:$J$3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2b'!$C$8:$J$8</c:f>
              <c:numCache>
                <c:formatCode>###0.00</c:formatCode>
                <c:ptCount val="8"/>
                <c:pt idx="0">
                  <c:v>0.46277136897986193</c:v>
                </c:pt>
                <c:pt idx="1">
                  <c:v>0.70745499999999961</c:v>
                </c:pt>
                <c:pt idx="2">
                  <c:v>1.1064520423970652</c:v>
                </c:pt>
                <c:pt idx="3">
                  <c:v>0.4649814250856294</c:v>
                </c:pt>
                <c:pt idx="4">
                  <c:v>0.79163000000000028</c:v>
                </c:pt>
                <c:pt idx="5">
                  <c:v>1.2306724788809806</c:v>
                </c:pt>
                <c:pt idx="6">
                  <c:v>0.68625352283423857</c:v>
                </c:pt>
                <c:pt idx="7">
                  <c:v>0.48046376887971404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B9DC-4B83-86CE-44D049BBFA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1325944"/>
        <c:axId val="411324768"/>
      </c:barChart>
      <c:catAx>
        <c:axId val="4113259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sv-SE"/>
          </a:p>
        </c:txPr>
        <c:crossAx val="411324768"/>
        <c:crosses val="autoZero"/>
        <c:auto val="1"/>
        <c:lblAlgn val="ctr"/>
        <c:lblOffset val="100"/>
        <c:noMultiLvlLbl val="0"/>
      </c:catAx>
      <c:valAx>
        <c:axId val="411324768"/>
        <c:scaling>
          <c:orientation val="minMax"/>
          <c:max val="7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0"/>
        <c:majorTickMark val="none"/>
        <c:minorTickMark val="none"/>
        <c:tickLblPos val="nextTo"/>
        <c:crossAx val="411325944"/>
        <c:crosses val="autoZero"/>
        <c:crossBetween val="between"/>
        <c:majorUnit val="1"/>
      </c:val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t"/>
      <c:layout>
        <c:manualLayout>
          <c:xMode val="edge"/>
          <c:yMode val="edge"/>
          <c:x val="0.13656400314360734"/>
          <c:y val="2.2611388888888889E-2"/>
          <c:w val="0.81954141192209895"/>
          <c:h val="5.5117837864235061E-2"/>
        </c:manualLayout>
      </c:layout>
      <c:overlay val="0"/>
      <c:spPr>
        <a:noFill/>
      </c:sp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177264659264733E-2"/>
          <c:y val="8.9492777777777782E-2"/>
          <c:w val="0.6888934290796912"/>
          <c:h val="0.5438236726433347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'Diagram 2b'!$A$12</c:f>
              <c:strCache>
                <c:ptCount val="1"/>
                <c:pt idx="0">
                  <c:v>Sprit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'Diagram 2b'!$C$11:$J$11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2b'!$C$12:$J$12</c:f>
              <c:numCache>
                <c:formatCode>###0.00</c:formatCode>
                <c:ptCount val="8"/>
                <c:pt idx="0">
                  <c:v>0.61547499999999988</c:v>
                </c:pt>
                <c:pt idx="1">
                  <c:v>0.80696138813378193</c:v>
                </c:pt>
                <c:pt idx="2">
                  <c:v>0.55888347107438008</c:v>
                </c:pt>
                <c:pt idx="3">
                  <c:v>0.50849772727272757</c:v>
                </c:pt>
                <c:pt idx="4">
                  <c:v>0.31497090909090908</c:v>
                </c:pt>
                <c:pt idx="5">
                  <c:v>0.27666938775510203</c:v>
                </c:pt>
                <c:pt idx="6">
                  <c:v>0.58848912189715219</c:v>
                </c:pt>
                <c:pt idx="7">
                  <c:v>0.6177398481472699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A4E9-4919-AD37-86BA05050E84}"/>
            </c:ext>
          </c:extLst>
        </c:ser>
        <c:ser>
          <c:idx val="1"/>
          <c:order val="1"/>
          <c:tx>
            <c:strRef>
              <c:f>'Diagram 2b'!$A$13</c:f>
              <c:strCache>
                <c:ptCount val="1"/>
                <c:pt idx="0">
                  <c:v>Vin</c:v>
                </c:pt>
              </c:strCache>
            </c:strRef>
          </c:tx>
          <c:spPr>
            <a:solidFill>
              <a:srgbClr val="B32B31"/>
            </a:solidFill>
          </c:spPr>
          <c:invertIfNegative val="0"/>
          <c:cat>
            <c:strRef>
              <c:f>'Diagram 2b'!$C$11:$J$11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2b'!$C$13:$J$13</c:f>
              <c:numCache>
                <c:formatCode>###0.00</c:formatCode>
                <c:ptCount val="8"/>
                <c:pt idx="0">
                  <c:v>0.30133189189189213</c:v>
                </c:pt>
                <c:pt idx="1">
                  <c:v>0.39136819536296946</c:v>
                </c:pt>
                <c:pt idx="2">
                  <c:v>0.13943008264462808</c:v>
                </c:pt>
                <c:pt idx="3">
                  <c:v>9.1461818181818172E-2</c:v>
                </c:pt>
                <c:pt idx="4">
                  <c:v>0.32861090909090912</c:v>
                </c:pt>
                <c:pt idx="5">
                  <c:v>0.36661551020408167</c:v>
                </c:pt>
                <c:pt idx="6">
                  <c:v>0.28204940383983917</c:v>
                </c:pt>
                <c:pt idx="7">
                  <c:v>0.3239016885413864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A4E9-4919-AD37-86BA05050E84}"/>
            </c:ext>
          </c:extLst>
        </c:ser>
        <c:ser>
          <c:idx val="2"/>
          <c:order val="2"/>
          <c:tx>
            <c:strRef>
              <c:f>'Diagram 2b'!$A$14</c:f>
              <c:strCache>
                <c:ptCount val="1"/>
                <c:pt idx="0">
                  <c:v>Starköl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'Diagram 2b'!$C$11:$J$11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2b'!$C$14:$J$14</c:f>
              <c:numCache>
                <c:formatCode>###0.00</c:formatCode>
                <c:ptCount val="8"/>
                <c:pt idx="0">
                  <c:v>0.16765523648648645</c:v>
                </c:pt>
                <c:pt idx="1">
                  <c:v>0.13326071327139202</c:v>
                </c:pt>
                <c:pt idx="2">
                  <c:v>8.8445454545454522E-2</c:v>
                </c:pt>
                <c:pt idx="3">
                  <c:v>0.13921250000000013</c:v>
                </c:pt>
                <c:pt idx="4">
                  <c:v>4.6099999999999995E-3</c:v>
                </c:pt>
                <c:pt idx="5">
                  <c:v>5.8165306122448981E-2</c:v>
                </c:pt>
                <c:pt idx="6">
                  <c:v>0.15325142470174991</c:v>
                </c:pt>
                <c:pt idx="7">
                  <c:v>0.15555833608552347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A4E9-4919-AD37-86BA05050E84}"/>
            </c:ext>
          </c:extLst>
        </c:ser>
        <c:ser>
          <c:idx val="3"/>
          <c:order val="3"/>
          <c:tx>
            <c:strRef>
              <c:f>'Diagram 2b'!$A$15</c:f>
              <c:strCache>
                <c:ptCount val="1"/>
                <c:pt idx="0">
                  <c:v>Folköl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'Diagram 2b'!$C$11:$J$11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2b'!$C$15:$J$15</c:f>
              <c:numCache>
                <c:formatCode>###0.00</c:formatCode>
                <c:ptCount val="8"/>
                <c:pt idx="0">
                  <c:v>5.350125E-2</c:v>
                </c:pt>
                <c:pt idx="1">
                  <c:v>0.11350199321080315</c:v>
                </c:pt>
                <c:pt idx="2">
                  <c:v>2.2172727272727275E-2</c:v>
                </c:pt>
                <c:pt idx="3">
                  <c:v>1.5179999999999994E-2</c:v>
                </c:pt>
                <c:pt idx="4">
                  <c:v>1.1376000000000002E-2</c:v>
                </c:pt>
                <c:pt idx="5">
                  <c:v>1.5469591836734692E-2</c:v>
                </c:pt>
                <c:pt idx="6">
                  <c:v>6.9970113329541228E-2</c:v>
                </c:pt>
                <c:pt idx="7">
                  <c:v>7.2992459852181529E-2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A4E9-4919-AD37-86BA05050E84}"/>
            </c:ext>
          </c:extLst>
        </c:ser>
        <c:ser>
          <c:idx val="4"/>
          <c:order val="4"/>
          <c:tx>
            <c:strRef>
              <c:f>'Diagram 2b'!$A$16</c:f>
              <c:strCache>
                <c:ptCount val="1"/>
                <c:pt idx="0">
                  <c:v>Blanddrycker</c:v>
                </c:pt>
              </c:strCache>
            </c:strRef>
          </c:tx>
          <c:spPr>
            <a:solidFill>
              <a:srgbClr val="AAA096"/>
            </a:solidFill>
          </c:spPr>
          <c:invertIfNegative val="0"/>
          <c:cat>
            <c:strRef>
              <c:f>'Diagram 2b'!$C$11:$J$11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  <c:extLst/>
            </c:strRef>
          </c:cat>
          <c:val>
            <c:numRef>
              <c:f>'Diagram 2b'!$C$16:$J$16</c:f>
              <c:numCache>
                <c:formatCode>###0.00</c:formatCode>
                <c:ptCount val="8"/>
                <c:pt idx="0">
                  <c:v>0.69337945945945922</c:v>
                </c:pt>
                <c:pt idx="1">
                  <c:v>0.87826231319565617</c:v>
                </c:pt>
                <c:pt idx="2">
                  <c:v>0.77469842975206604</c:v>
                </c:pt>
                <c:pt idx="3">
                  <c:v>0.51451465909090932</c:v>
                </c:pt>
                <c:pt idx="4">
                  <c:v>0.29285127272727274</c:v>
                </c:pt>
                <c:pt idx="5">
                  <c:v>0.78007102040816345</c:v>
                </c:pt>
                <c:pt idx="6">
                  <c:v>0.76587797000735036</c:v>
                </c:pt>
                <c:pt idx="7">
                  <c:v>0.68902836751256979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A4E9-4919-AD37-86BA05050E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7008256"/>
        <c:axId val="317009040"/>
      </c:barChart>
      <c:catAx>
        <c:axId val="3170082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sv-SE"/>
          </a:p>
        </c:txPr>
        <c:crossAx val="317009040"/>
        <c:crosses val="autoZero"/>
        <c:auto val="1"/>
        <c:lblAlgn val="ctr"/>
        <c:lblOffset val="100"/>
        <c:noMultiLvlLbl val="0"/>
      </c:catAx>
      <c:valAx>
        <c:axId val="317009040"/>
        <c:scaling>
          <c:orientation val="minMax"/>
          <c:max val="7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##0.00" sourceLinked="1"/>
        <c:majorTickMark val="none"/>
        <c:minorTickMark val="none"/>
        <c:tickLblPos val="none"/>
        <c:crossAx val="317008256"/>
        <c:crosses val="autoZero"/>
        <c:crossBetween val="between"/>
        <c:majorUnit val="1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53034384867182E-2"/>
          <c:y val="0.10183135154033165"/>
          <c:w val="0.72791518446819081"/>
          <c:h val="0.54382367264333553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2b'!$C$20:$G$20</c:f>
              <c:numCache>
                <c:formatCode>###0.00</c:formatCode>
                <c:ptCount val="5"/>
                <c:pt idx="0">
                  <c:v>1.4219470096824478</c:v>
                </c:pt>
                <c:pt idx="1">
                  <c:v>0.67231581445460342</c:v>
                </c:pt>
                <c:pt idx="2">
                  <c:v>1.0478896411345633</c:v>
                </c:pt>
                <c:pt idx="3">
                  <c:v>0.862963233596719</c:v>
                </c:pt>
                <c:pt idx="4">
                  <c:v>0.7233966857961377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46-4EC6-94CE-AD0CBD9B4594}"/>
            </c:ext>
          </c:extLst>
        </c:ser>
        <c:ser>
          <c:idx val="1"/>
          <c:order val="1"/>
          <c:spPr>
            <a:solidFill>
              <a:srgbClr val="B32B31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2b'!$C$21:$G$21</c:f>
              <c:numCache>
                <c:formatCode>###0.00</c:formatCode>
                <c:ptCount val="5"/>
                <c:pt idx="0">
                  <c:v>0.35456837863483293</c:v>
                </c:pt>
                <c:pt idx="1">
                  <c:v>9.5588571428571384E-2</c:v>
                </c:pt>
                <c:pt idx="2">
                  <c:v>0.30992592592592583</c:v>
                </c:pt>
                <c:pt idx="3">
                  <c:v>0.17764555500273019</c:v>
                </c:pt>
                <c:pt idx="4">
                  <c:v>0.22676278015634288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46-4EC6-94CE-AD0CBD9B4594}"/>
            </c:ext>
          </c:extLst>
        </c:ser>
        <c:ser>
          <c:idx val="2"/>
          <c:order val="2"/>
          <c:spPr>
            <a:solidFill>
              <a:srgbClr val="F29200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2b'!$C$22:$G$22</c:f>
              <c:numCache>
                <c:formatCode>###0.00</c:formatCode>
                <c:ptCount val="5"/>
                <c:pt idx="0">
                  <c:v>0.96440977647827297</c:v>
                </c:pt>
                <c:pt idx="1">
                  <c:v>0.60912035233824458</c:v>
                </c:pt>
                <c:pt idx="2">
                  <c:v>1.5167797734413033</c:v>
                </c:pt>
                <c:pt idx="3">
                  <c:v>0.92563435563075624</c:v>
                </c:pt>
                <c:pt idx="4">
                  <c:v>0.57447517141079574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46-4EC6-94CE-AD0CBD9B4594}"/>
            </c:ext>
          </c:extLst>
        </c:ser>
        <c:ser>
          <c:idx val="3"/>
          <c:order val="3"/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2b'!$C$23:$G$23</c:f>
              <c:numCache>
                <c:formatCode>###0.00</c:formatCode>
                <c:ptCount val="5"/>
                <c:pt idx="0">
                  <c:v>0.46073771577272732</c:v>
                </c:pt>
                <c:pt idx="1">
                  <c:v>5.0438142857142869E-2</c:v>
                </c:pt>
                <c:pt idx="2">
                  <c:v>0.23783629629629627</c:v>
                </c:pt>
                <c:pt idx="3">
                  <c:v>0.17134203131640519</c:v>
                </c:pt>
                <c:pt idx="4">
                  <c:v>0.15684897863870631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B46-4EC6-94CE-AD0CBD9B4594}"/>
            </c:ext>
          </c:extLst>
        </c:ser>
        <c:ser>
          <c:idx val="4"/>
          <c:order val="4"/>
          <c:spPr>
            <a:solidFill>
              <a:srgbClr val="AAA096"/>
            </a:solidFill>
          </c:spPr>
          <c:invertIfNegative val="0"/>
          <c:cat>
            <c:strRef>
              <c:f>'[Diagram i rapporten Region Kalmar län 2019.xlsx]Diagram 2b'!$C$19:$G$19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2b'!$C$24:$G$24</c:f>
              <c:numCache>
                <c:formatCode>###0.00</c:formatCode>
                <c:ptCount val="5"/>
                <c:pt idx="0">
                  <c:v>0.79740066781881547</c:v>
                </c:pt>
                <c:pt idx="1">
                  <c:v>1.0171542617785798</c:v>
                </c:pt>
                <c:pt idx="2">
                  <c:v>0.73917712863401031</c:v>
                </c:pt>
                <c:pt idx="3">
                  <c:v>0.73991941406812911</c:v>
                </c:pt>
                <c:pt idx="4">
                  <c:v>0.57922240508506306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B46-4EC6-94CE-AD0CBD9B45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1327512"/>
        <c:axId val="411328688"/>
      </c:barChart>
      <c:catAx>
        <c:axId val="411327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sv-SE"/>
          </a:p>
        </c:txPr>
        <c:crossAx val="411328688"/>
        <c:crosses val="autoZero"/>
        <c:auto val="1"/>
        <c:lblAlgn val="ctr"/>
        <c:lblOffset val="100"/>
        <c:noMultiLvlLbl val="0"/>
      </c:catAx>
      <c:valAx>
        <c:axId val="411328688"/>
        <c:scaling>
          <c:orientation val="minMax"/>
          <c:max val="7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0"/>
        <c:majorTickMark val="none"/>
        <c:minorTickMark val="none"/>
        <c:tickLblPos val="none"/>
        <c:crossAx val="411327512"/>
        <c:crosses val="autoZero"/>
        <c:crossBetween val="between"/>
        <c:majorUnit val="1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3786008232606E-2"/>
          <c:y val="2.1166666666666667E-2"/>
          <c:w val="0.86057142857142854"/>
          <c:h val="0.631871776616250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'Diagram 3a'!$A$4</c:f>
              <c:strCache>
                <c:ptCount val="1"/>
                <c:pt idx="0">
                  <c:v>Pojkar</c:v>
                </c:pt>
              </c:strCache>
            </c:strRef>
          </c:tx>
          <c:spPr>
            <a:solidFill>
              <a:srgbClr val="004687"/>
            </a:solidFill>
            <a:ln>
              <a:noFill/>
            </a:ln>
          </c:spPr>
          <c:invertIfNegative val="0"/>
          <c:cat>
            <c:strRef>
              <c:f>'Diagram 3a'!$B$3:$N$3</c:f>
              <c:strCache>
                <c:ptCount val="13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Högsby</c:v>
                </c:pt>
                <c:pt idx="5">
                  <c:v>Torsås</c:v>
                </c:pt>
                <c:pt idx="6">
                  <c:v>Mörbylånga</c:v>
                </c:pt>
                <c:pt idx="7">
                  <c:v>Mönsterås</c:v>
                </c:pt>
                <c:pt idx="8">
                  <c:v>Hultsfred</c:v>
                </c:pt>
                <c:pt idx="9">
                  <c:v>Emmaboda</c:v>
                </c:pt>
                <c:pt idx="10">
                  <c:v>Borgholm</c:v>
                </c:pt>
                <c:pt idx="11">
                  <c:v>Kalmar län</c:v>
                </c:pt>
                <c:pt idx="12">
                  <c:v>Riket</c:v>
                </c:pt>
              </c:strCache>
            </c:strRef>
          </c:cat>
          <c:val>
            <c:numRef>
              <c:f>'Diagram 3a'!$B$4:$N$4</c:f>
              <c:numCache>
                <c:formatCode>#,##0</c:formatCode>
                <c:ptCount val="13"/>
                <c:pt idx="0">
                  <c:v>6.309148264984227</c:v>
                </c:pt>
                <c:pt idx="1">
                  <c:v>4.2857142857142856</c:v>
                </c:pt>
                <c:pt idx="2">
                  <c:v>2</c:v>
                </c:pt>
                <c:pt idx="3">
                  <c:v>7</c:v>
                </c:pt>
                <c:pt idx="11">
                  <c:v>9.610983981693364</c:v>
                </c:pt>
                <c:pt idx="12">
                  <c:v>7.3761059514051626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D8-4AF5-B482-273A47FCC4E8}"/>
            </c:ext>
          </c:extLst>
        </c:ser>
        <c:ser>
          <c:idx val="1"/>
          <c:order val="1"/>
          <c:tx>
            <c:strRef>
              <c:f>'Diagram 3a'!$A$5</c:f>
              <c:strCache>
                <c:ptCount val="1"/>
                <c:pt idx="0">
                  <c:v>Flickor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'Diagram 3a'!$B$3:$N$3</c:f>
              <c:strCache>
                <c:ptCount val="13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Högsby</c:v>
                </c:pt>
                <c:pt idx="5">
                  <c:v>Torsås</c:v>
                </c:pt>
                <c:pt idx="6">
                  <c:v>Mörbylånga</c:v>
                </c:pt>
                <c:pt idx="7">
                  <c:v>Mönsterås</c:v>
                </c:pt>
                <c:pt idx="8">
                  <c:v>Hultsfred</c:v>
                </c:pt>
                <c:pt idx="9">
                  <c:v>Emmaboda</c:v>
                </c:pt>
                <c:pt idx="10">
                  <c:v>Borgholm</c:v>
                </c:pt>
                <c:pt idx="11">
                  <c:v>Kalmar län</c:v>
                </c:pt>
                <c:pt idx="12">
                  <c:v>Riket</c:v>
                </c:pt>
              </c:strCache>
            </c:strRef>
          </c:cat>
          <c:val>
            <c:numRef>
              <c:f>'Diagram 3a'!$B$5:$N$5</c:f>
              <c:numCache>
                <c:formatCode>#,##0</c:formatCode>
                <c:ptCount val="13"/>
                <c:pt idx="0">
                  <c:v>7.0175438596491224</c:v>
                </c:pt>
                <c:pt idx="1">
                  <c:v>4.5454545454545459</c:v>
                </c:pt>
                <c:pt idx="2">
                  <c:v>5</c:v>
                </c:pt>
                <c:pt idx="3">
                  <c:v>9</c:v>
                </c:pt>
                <c:pt idx="11">
                  <c:v>8.3969465648854964</c:v>
                </c:pt>
                <c:pt idx="12">
                  <c:v>7.7842845038838249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D8-4AF5-B482-273A47FCC4E8}"/>
            </c:ext>
          </c:extLst>
        </c:ser>
        <c:ser>
          <c:idx val="2"/>
          <c:order val="2"/>
          <c:tx>
            <c:strRef>
              <c:f>'Diagram 3a'!$A$6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'Diagram 3a'!$B$3:$N$3</c:f>
              <c:strCache>
                <c:ptCount val="13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Högsby</c:v>
                </c:pt>
                <c:pt idx="5">
                  <c:v>Torsås</c:v>
                </c:pt>
                <c:pt idx="6">
                  <c:v>Mörbylånga</c:v>
                </c:pt>
                <c:pt idx="7">
                  <c:v>Mönsterås</c:v>
                </c:pt>
                <c:pt idx="8">
                  <c:v>Hultsfred</c:v>
                </c:pt>
                <c:pt idx="9">
                  <c:v>Emmaboda</c:v>
                </c:pt>
                <c:pt idx="10">
                  <c:v>Borgholm</c:v>
                </c:pt>
                <c:pt idx="11">
                  <c:v>Kalmar län</c:v>
                </c:pt>
                <c:pt idx="12">
                  <c:v>Riket</c:v>
                </c:pt>
              </c:strCache>
            </c:strRef>
          </c:cat>
          <c:val>
            <c:numRef>
              <c:f>'Diagram 3a'!$B$6:$N$6</c:f>
              <c:numCache>
                <c:formatCode>General</c:formatCode>
                <c:ptCount val="13"/>
                <c:pt idx="0">
                  <c:v>7</c:v>
                </c:pt>
                <c:pt idx="1">
                  <c:v>4</c:v>
                </c:pt>
                <c:pt idx="2">
                  <c:v>3</c:v>
                </c:pt>
                <c:pt idx="3">
                  <c:v>8</c:v>
                </c:pt>
                <c:pt idx="4" formatCode="#,##0">
                  <c:v>17.857142857142858</c:v>
                </c:pt>
                <c:pt idx="5" formatCode="#,##0">
                  <c:v>6.25</c:v>
                </c:pt>
                <c:pt idx="6" formatCode="#,##0">
                  <c:v>7.8431372549019605</c:v>
                </c:pt>
                <c:pt idx="7" formatCode="#,##0">
                  <c:v>15.789473684210526</c:v>
                </c:pt>
                <c:pt idx="8" formatCode="#,##0">
                  <c:v>18.918918918918919</c:v>
                </c:pt>
                <c:pt idx="9" formatCode="#,##0">
                  <c:v>20.408163265306122</c:v>
                </c:pt>
                <c:pt idx="10" formatCode="#,##0">
                  <c:v>19.402985074626866</c:v>
                </c:pt>
                <c:pt idx="11" formatCode="#,##0">
                  <c:v>9.0639810426540297</c:v>
                </c:pt>
                <c:pt idx="12" formatCode="#,##0">
                  <c:v>7.6652777870600044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D8-4AF5-B482-273A47FCC4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1326336"/>
        <c:axId val="324327104"/>
      </c:barChart>
      <c:catAx>
        <c:axId val="4113263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4327104"/>
        <c:crosses val="autoZero"/>
        <c:auto val="1"/>
        <c:lblAlgn val="ctr"/>
        <c:lblOffset val="100"/>
        <c:noMultiLvlLbl val="0"/>
      </c:catAx>
      <c:valAx>
        <c:axId val="324327104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411326336"/>
        <c:crosses val="autoZero"/>
        <c:crossBetween val="between"/>
        <c:majorUnit val="10"/>
      </c:valAx>
      <c:spPr>
        <a:solidFill>
          <a:schemeClr val="tx1"/>
        </a:solidFill>
        <a:ln>
          <a:solidFill>
            <a:schemeClr val="bg1">
              <a:lumMod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20870323839401994"/>
          <c:y val="3.9282303297619253E-2"/>
          <c:w val="0.56634490905481882"/>
          <c:h val="7.3706725146199123E-2"/>
        </c:manualLayout>
      </c:layout>
      <c:overlay val="0"/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HelveticaNeueLT Std" pitchFamily="34" charset="0"/>
        </a:defRPr>
      </a:pPr>
      <a:endParaRPr lang="sv-SE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3786008232606E-2"/>
          <c:y val="2.1166666666666667E-2"/>
          <c:w val="0.86057142857142854"/>
          <c:h val="0.631871776616250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'Diagram 3b'!$A$4</c:f>
              <c:strCache>
                <c:ptCount val="1"/>
                <c:pt idx="0">
                  <c:v>Pojkar</c:v>
                </c:pt>
              </c:strCache>
            </c:strRef>
          </c:tx>
          <c:spPr>
            <a:solidFill>
              <a:srgbClr val="004687"/>
            </a:solidFill>
            <a:ln>
              <a:noFill/>
            </a:ln>
          </c:spPr>
          <c:invertIfNegative val="0"/>
          <c:cat>
            <c:strRef>
              <c:f>'Diagram 3b'!$B$3:$L$3</c:f>
              <c:strCache>
                <c:ptCount val="11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Hultsfred</c:v>
                </c:pt>
                <c:pt idx="7">
                  <c:v>Emmaboda</c:v>
                </c:pt>
                <c:pt idx="8">
                  <c:v>Borgholm</c:v>
                </c:pt>
                <c:pt idx="9">
                  <c:v>Kalmar län</c:v>
                </c:pt>
                <c:pt idx="10">
                  <c:v>Riket</c:v>
                </c:pt>
              </c:strCache>
            </c:strRef>
          </c:cat>
          <c:val>
            <c:numRef>
              <c:f>'Diagram 3b'!$B$4:$L$4</c:f>
              <c:numCache>
                <c:formatCode>#,##0</c:formatCode>
                <c:ptCount val="11"/>
                <c:pt idx="0">
                  <c:v>31.402439024390244</c:v>
                </c:pt>
                <c:pt idx="1">
                  <c:v>38.095238095238095</c:v>
                </c:pt>
                <c:pt idx="2">
                  <c:v>29.411764705882355</c:v>
                </c:pt>
                <c:pt idx="3">
                  <c:v>23.809523809523807</c:v>
                </c:pt>
                <c:pt idx="4">
                  <c:v>25.490196078431371</c:v>
                </c:pt>
                <c:pt idx="5">
                  <c:v>35.185185185185183</c:v>
                </c:pt>
                <c:pt idx="9">
                  <c:v>29.117959617428269</c:v>
                </c:pt>
                <c:pt idx="10">
                  <c:v>21.845196946271404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B3-4E69-BC8C-0BAEF0E48724}"/>
            </c:ext>
          </c:extLst>
        </c:ser>
        <c:ser>
          <c:idx val="1"/>
          <c:order val="1"/>
          <c:tx>
            <c:strRef>
              <c:f>'Diagram 3b'!$A$5</c:f>
              <c:strCache>
                <c:ptCount val="1"/>
                <c:pt idx="0">
                  <c:v>Flickor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'Diagram 3b'!$B$3:$L$3</c:f>
              <c:strCache>
                <c:ptCount val="11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Hultsfred</c:v>
                </c:pt>
                <c:pt idx="7">
                  <c:v>Emmaboda</c:v>
                </c:pt>
                <c:pt idx="8">
                  <c:v>Borgholm</c:v>
                </c:pt>
                <c:pt idx="9">
                  <c:v>Kalmar län</c:v>
                </c:pt>
                <c:pt idx="10">
                  <c:v>Riket</c:v>
                </c:pt>
              </c:strCache>
            </c:strRef>
          </c:cat>
          <c:val>
            <c:numRef>
              <c:f>'Diagram 3b'!$B$5:$L$5</c:f>
              <c:numCache>
                <c:formatCode>#,##0</c:formatCode>
                <c:ptCount val="11"/>
                <c:pt idx="0">
                  <c:v>16.216216216216218</c:v>
                </c:pt>
                <c:pt idx="1">
                  <c:v>15.873015873015872</c:v>
                </c:pt>
                <c:pt idx="2">
                  <c:v>19.834710743801654</c:v>
                </c:pt>
                <c:pt idx="3">
                  <c:v>17.045454545454543</c:v>
                </c:pt>
                <c:pt idx="4">
                  <c:v>7.2727272727272725</c:v>
                </c:pt>
                <c:pt idx="5">
                  <c:v>22.448979591836736</c:v>
                </c:pt>
                <c:pt idx="9">
                  <c:v>18.094089264173704</c:v>
                </c:pt>
                <c:pt idx="10">
                  <c:v>17.40221582277513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B3-4E69-BC8C-0BAEF0E48724}"/>
            </c:ext>
          </c:extLst>
        </c:ser>
        <c:ser>
          <c:idx val="2"/>
          <c:order val="2"/>
          <c:tx>
            <c:strRef>
              <c:f>'Diagram 3b'!$A$6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'Diagram 3b'!$B$3:$L$3</c:f>
              <c:strCache>
                <c:ptCount val="11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Hultsfred</c:v>
                </c:pt>
                <c:pt idx="7">
                  <c:v>Emmaboda</c:v>
                </c:pt>
                <c:pt idx="8">
                  <c:v>Borgholm</c:v>
                </c:pt>
                <c:pt idx="9">
                  <c:v>Kalmar län</c:v>
                </c:pt>
                <c:pt idx="10">
                  <c:v>Riket</c:v>
                </c:pt>
              </c:strCache>
            </c:strRef>
          </c:cat>
          <c:val>
            <c:numRef>
              <c:f>'Diagram 3b'!$B$6:$L$6</c:f>
              <c:numCache>
                <c:formatCode>General</c:formatCode>
                <c:ptCount val="11"/>
                <c:pt idx="0">
                  <c:v>24</c:v>
                </c:pt>
                <c:pt idx="1">
                  <c:v>28</c:v>
                </c:pt>
                <c:pt idx="2">
                  <c:v>25</c:v>
                </c:pt>
                <c:pt idx="3">
                  <c:v>21</c:v>
                </c:pt>
                <c:pt idx="4">
                  <c:v>16</c:v>
                </c:pt>
                <c:pt idx="5">
                  <c:v>29</c:v>
                </c:pt>
                <c:pt idx="6" formatCode="#,##0">
                  <c:v>20.967741935483872</c:v>
                </c:pt>
                <c:pt idx="7" formatCode="#,##0">
                  <c:v>21.428571428571427</c:v>
                </c:pt>
                <c:pt idx="8" formatCode="#,##0">
                  <c:v>23.456790123456788</c:v>
                </c:pt>
                <c:pt idx="9" formatCode="#,##0">
                  <c:v>23.953098827470686</c:v>
                </c:pt>
                <c:pt idx="10" formatCode="#,##0">
                  <c:v>19.926366539056399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B3-4E69-BC8C-0BAEF0E487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327496"/>
        <c:axId val="324320440"/>
      </c:barChart>
      <c:catAx>
        <c:axId val="3243274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4320440"/>
        <c:crosses val="autoZero"/>
        <c:auto val="1"/>
        <c:lblAlgn val="ctr"/>
        <c:lblOffset val="100"/>
        <c:noMultiLvlLbl val="0"/>
      </c:catAx>
      <c:valAx>
        <c:axId val="324320440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4327496"/>
        <c:crosses val="autoZero"/>
        <c:crossBetween val="between"/>
        <c:majorUnit val="10"/>
      </c:valAx>
      <c:spPr>
        <a:solidFill>
          <a:schemeClr val="tx1"/>
        </a:solidFill>
        <a:ln>
          <a:solidFill>
            <a:schemeClr val="bg1">
              <a:lumMod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20870323839401994"/>
          <c:y val="3.9282303297619253E-2"/>
          <c:w val="0.56634490905481882"/>
          <c:h val="7.3706725146199123E-2"/>
        </c:manualLayout>
      </c:layout>
      <c:overlay val="0"/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HelveticaNeueLT Std" pitchFamily="34" charset="0"/>
        </a:defRPr>
      </a:pPr>
      <a:endParaRPr lang="sv-SE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2202090209048592E-2"/>
          <c:y val="8.8999306894035055E-2"/>
          <c:w val="0.91397849462365865"/>
          <c:h val="0.79429078034902867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Pojkar, åk 9</c:v>
                </c:pt>
              </c:strCache>
            </c:strRef>
          </c:tx>
          <c:spPr>
            <a:ln w="38100">
              <a:solidFill>
                <a:srgbClr val="004687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  <c:pt idx="47">
                  <c:v>2018</c:v>
                </c:pt>
              </c:strCache>
            </c:strRef>
          </c:cat>
          <c:val>
            <c:numRef>
              <c:f>Sheet1!$B$2:$B$49</c:f>
              <c:numCache>
                <c:formatCode>General</c:formatCode>
                <c:ptCount val="48"/>
                <c:pt idx="0">
                  <c:v>14</c:v>
                </c:pt>
                <c:pt idx="1">
                  <c:v>15</c:v>
                </c:pt>
                <c:pt idx="2">
                  <c:v>12</c:v>
                </c:pt>
                <c:pt idx="3">
                  <c:v>8</c:v>
                </c:pt>
                <c:pt idx="4">
                  <c:v>6</c:v>
                </c:pt>
                <c:pt idx="5">
                  <c:v>7</c:v>
                </c:pt>
                <c:pt idx="6">
                  <c:v>9</c:v>
                </c:pt>
                <c:pt idx="7">
                  <c:v>8</c:v>
                </c:pt>
                <c:pt idx="8">
                  <c:v>7</c:v>
                </c:pt>
                <c:pt idx="9">
                  <c:v>8</c:v>
                </c:pt>
                <c:pt idx="10">
                  <c:v>9</c:v>
                </c:pt>
                <c:pt idx="11">
                  <c:v>8</c:v>
                </c:pt>
                <c:pt idx="12">
                  <c:v>5</c:v>
                </c:pt>
                <c:pt idx="13">
                  <c:v>5</c:v>
                </c:pt>
                <c:pt idx="14">
                  <c:v>4</c:v>
                </c:pt>
                <c:pt idx="15">
                  <c:v>5</c:v>
                </c:pt>
                <c:pt idx="16">
                  <c:v>3</c:v>
                </c:pt>
                <c:pt idx="17">
                  <c:v>4</c:v>
                </c:pt>
                <c:pt idx="18" formatCode="0.0">
                  <c:v>3.2149979312084813</c:v>
                </c:pt>
                <c:pt idx="19" formatCode="0.0">
                  <c:v>4.1062410935991212</c:v>
                </c:pt>
                <c:pt idx="20" formatCode="0.0">
                  <c:v>3.4086983600626333</c:v>
                </c:pt>
                <c:pt idx="21" formatCode="0.0">
                  <c:v>4.3807603182278267</c:v>
                </c:pt>
                <c:pt idx="22" formatCode="0.0">
                  <c:v>4.6672672357383957</c:v>
                </c:pt>
                <c:pt idx="23" formatCode="0.0">
                  <c:v>4.9469323335685864</c:v>
                </c:pt>
                <c:pt idx="24" formatCode="0.0">
                  <c:v>6.6136452377443575</c:v>
                </c:pt>
                <c:pt idx="25" formatCode="0.0">
                  <c:v>8.1833267143236625</c:v>
                </c:pt>
                <c:pt idx="26" formatCode="0.0">
                  <c:v>8.6745775453876295</c:v>
                </c:pt>
                <c:pt idx="27" formatCode="0.0">
                  <c:v>9.2918907456450022</c:v>
                </c:pt>
                <c:pt idx="28" formatCode="0.0">
                  <c:v>9.5488089907064317</c:v>
                </c:pt>
                <c:pt idx="29" formatCode="0.0">
                  <c:v>9.4855134865341419</c:v>
                </c:pt>
                <c:pt idx="30" formatCode="0.0">
                  <c:v>9.4166164327171931</c:v>
                </c:pt>
                <c:pt idx="31" formatCode="0.0">
                  <c:v>8.2840346353357308</c:v>
                </c:pt>
                <c:pt idx="32" formatCode="0.0">
                  <c:v>6.8950327008230827</c:v>
                </c:pt>
                <c:pt idx="33" formatCode="0.0">
                  <c:v>7.3998616502998615</c:v>
                </c:pt>
                <c:pt idx="34" formatCode="0.0">
                  <c:v>7.1791945560907813</c:v>
                </c:pt>
                <c:pt idx="35" formatCode="0.0">
                  <c:v>7.1840387791778424</c:v>
                </c:pt>
                <c:pt idx="36" formatCode="0.0">
                  <c:v>6.0344335735606958</c:v>
                </c:pt>
                <c:pt idx="37" formatCode="0.0">
                  <c:v>6.6174760140850486</c:v>
                </c:pt>
                <c:pt idx="38" formatCode="0.0">
                  <c:v>9.0372209761194835</c:v>
                </c:pt>
                <c:pt idx="39" formatCode="0.0">
                  <c:v>9.9402348038773791</c:v>
                </c:pt>
                <c:pt idx="40" formatCode="0.0">
                  <c:v>9.8859389077175557</c:v>
                </c:pt>
                <c:pt idx="41" formatCode="0.0">
                  <c:v>7.33827050437396</c:v>
                </c:pt>
                <c:pt idx="42" formatCode="0.0">
                  <c:v>7.3257250114976955</c:v>
                </c:pt>
                <c:pt idx="43" formatCode="0.0">
                  <c:v>8.8871411718442808</c:v>
                </c:pt>
                <c:pt idx="44" formatCode="0.0">
                  <c:v>7.6681085332284704</c:v>
                </c:pt>
                <c:pt idx="45" formatCode="0.0">
                  <c:v>5.5241849527305105</c:v>
                </c:pt>
                <c:pt idx="46" formatCode="0.0">
                  <c:v>6.5698250247606502</c:v>
                </c:pt>
                <c:pt idx="47" formatCode="0.0">
                  <c:v>8.1260875217675306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AF-4305-8247-60B0E443A7A0}"/>
            </c:ext>
          </c:extLst>
        </c:ser>
        <c:ser>
          <c:idx val="3"/>
          <c:order val="1"/>
          <c:tx>
            <c:strRef>
              <c:f>Sheet1!$D$1</c:f>
              <c:strCache>
                <c:ptCount val="1"/>
                <c:pt idx="0">
                  <c:v>Pojkar, gy 2 </c:v>
                </c:pt>
              </c:strCache>
            </c:strRef>
          </c:tx>
          <c:spPr>
            <a:ln w="38100">
              <a:solidFill>
                <a:srgbClr val="F292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  <c:pt idx="47">
                  <c:v>2018</c:v>
                </c:pt>
              </c:strCache>
            </c:strRef>
          </c:cat>
          <c:val>
            <c:numRef>
              <c:f>Sheet1!$D$2:$D$49</c:f>
              <c:numCache>
                <c:formatCode>General</c:formatCode>
                <c:ptCount val="48"/>
                <c:pt idx="33" formatCode="0.0">
                  <c:v>16.260255254246893</c:v>
                </c:pt>
                <c:pt idx="34" formatCode="0.0">
                  <c:v>16.779552715535992</c:v>
                </c:pt>
                <c:pt idx="35" formatCode="0.0">
                  <c:v>16.851483890022827</c:v>
                </c:pt>
                <c:pt idx="36" formatCode="0.0">
                  <c:v>17.505413851241062</c:v>
                </c:pt>
                <c:pt idx="37" formatCode="0.0">
                  <c:v>16.707865087454614</c:v>
                </c:pt>
                <c:pt idx="38" formatCode="0.0">
                  <c:v>18.271773751911336</c:v>
                </c:pt>
                <c:pt idx="39" formatCode="0.0">
                  <c:v>20.811537572248017</c:v>
                </c:pt>
                <c:pt idx="40" formatCode="0.0">
                  <c:v>20.224723989314867</c:v>
                </c:pt>
                <c:pt idx="41" formatCode="0.0">
                  <c:v>19.683929579253988</c:v>
                </c:pt>
                <c:pt idx="42" formatCode="0.0">
                  <c:v>19.357275857168705</c:v>
                </c:pt>
                <c:pt idx="43" formatCode="0.0">
                  <c:v>20.050632911392398</c:v>
                </c:pt>
                <c:pt idx="44" formatCode="0.0">
                  <c:v>16.866359447004601</c:v>
                </c:pt>
                <c:pt idx="45" formatCode="0.0">
                  <c:v>20.888307602018113</c:v>
                </c:pt>
                <c:pt idx="46" formatCode="0.0">
                  <c:v>19.5293722597021</c:v>
                </c:pt>
                <c:pt idx="47" formatCode="0.0">
                  <c:v>17.311954454302398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AF-4305-8247-60B0E443A7A0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Flickor, åk 9</c:v>
                </c:pt>
              </c:strCache>
            </c:strRef>
          </c:tx>
          <c:spPr>
            <a:ln w="38100">
              <a:solidFill>
                <a:srgbClr val="BEBC00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  <c:pt idx="47">
                  <c:v>2018</c:v>
                </c:pt>
              </c:strCache>
            </c:strRef>
          </c:cat>
          <c:val>
            <c:numRef>
              <c:f>Sheet1!$C$2:$C$49</c:f>
              <c:numCache>
                <c:formatCode>General</c:formatCode>
                <c:ptCount val="48"/>
                <c:pt idx="0" formatCode="0">
                  <c:v>16</c:v>
                </c:pt>
                <c:pt idx="1">
                  <c:v>14</c:v>
                </c:pt>
                <c:pt idx="2">
                  <c:v>14</c:v>
                </c:pt>
                <c:pt idx="3">
                  <c:v>7</c:v>
                </c:pt>
                <c:pt idx="4">
                  <c:v>6</c:v>
                </c:pt>
                <c:pt idx="5">
                  <c:v>6</c:v>
                </c:pt>
                <c:pt idx="6">
                  <c:v>8</c:v>
                </c:pt>
                <c:pt idx="7">
                  <c:v>8</c:v>
                </c:pt>
                <c:pt idx="8">
                  <c:v>6</c:v>
                </c:pt>
                <c:pt idx="9">
                  <c:v>8</c:v>
                </c:pt>
                <c:pt idx="10">
                  <c:v>9</c:v>
                </c:pt>
                <c:pt idx="11">
                  <c:v>8</c:v>
                </c:pt>
                <c:pt idx="12">
                  <c:v>6</c:v>
                </c:pt>
                <c:pt idx="13">
                  <c:v>5</c:v>
                </c:pt>
                <c:pt idx="14">
                  <c:v>4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 formatCode="0.0">
                  <c:v>2.7128818153481369</c:v>
                </c:pt>
                <c:pt idx="19" formatCode="0.0">
                  <c:v>3.3587550610725008</c:v>
                </c:pt>
                <c:pt idx="20" formatCode="0.0">
                  <c:v>3.4549263991385173</c:v>
                </c:pt>
                <c:pt idx="21" formatCode="0.0">
                  <c:v>3.2422717263872509</c:v>
                </c:pt>
                <c:pt idx="22" formatCode="0.0">
                  <c:v>4.5511619838862618</c:v>
                </c:pt>
                <c:pt idx="23" formatCode="0.0">
                  <c:v>4.2898471727431726</c:v>
                </c:pt>
                <c:pt idx="24" formatCode="0.0">
                  <c:v>5.4364927810190578</c:v>
                </c:pt>
                <c:pt idx="25" formatCode="0.0">
                  <c:v>6.310781735711517</c:v>
                </c:pt>
                <c:pt idx="26" formatCode="0.0">
                  <c:v>7.2216515637249774</c:v>
                </c:pt>
                <c:pt idx="27" formatCode="0.0">
                  <c:v>5.8203559961293232</c:v>
                </c:pt>
                <c:pt idx="28" formatCode="0.0">
                  <c:v>7.7553023870782649</c:v>
                </c:pt>
                <c:pt idx="29" formatCode="0.0">
                  <c:v>7.7368793559297782</c:v>
                </c:pt>
                <c:pt idx="30" formatCode="0.0">
                  <c:v>8.5042041008614682</c:v>
                </c:pt>
                <c:pt idx="31" formatCode="0.0">
                  <c:v>7.5936789989651627</c:v>
                </c:pt>
                <c:pt idx="32" formatCode="0.0">
                  <c:v>7.1294955137411673</c:v>
                </c:pt>
                <c:pt idx="33" formatCode="0.0">
                  <c:v>6.9375803489357857</c:v>
                </c:pt>
                <c:pt idx="34" formatCode="0.0">
                  <c:v>7.213569594194376</c:v>
                </c:pt>
                <c:pt idx="35" formatCode="0.0">
                  <c:v>5.4949334678522188</c:v>
                </c:pt>
                <c:pt idx="36" formatCode="0.0">
                  <c:v>5.1804912269539729</c:v>
                </c:pt>
                <c:pt idx="37" formatCode="0.0">
                  <c:v>5.3886169404418309</c:v>
                </c:pt>
                <c:pt idx="38" formatCode="0.0">
                  <c:v>7.0864874464581797</c:v>
                </c:pt>
                <c:pt idx="39" formatCode="0.0">
                  <c:v>6.6904542752746474</c:v>
                </c:pt>
                <c:pt idx="40" formatCode="0.0">
                  <c:v>6.4925700677361515</c:v>
                </c:pt>
                <c:pt idx="41" formatCode="0.0">
                  <c:v>6.5622414525859245</c:v>
                </c:pt>
                <c:pt idx="42" formatCode="0.0">
                  <c:v>5.6785667614775521</c:v>
                </c:pt>
                <c:pt idx="43" formatCode="0.0">
                  <c:v>7.27196300966793</c:v>
                </c:pt>
                <c:pt idx="44" formatCode="0.0">
                  <c:v>4.6404682274247504</c:v>
                </c:pt>
                <c:pt idx="45" formatCode="0.0">
                  <c:v>4.5674946803861198</c:v>
                </c:pt>
                <c:pt idx="46" formatCode="0.0">
                  <c:v>5.3346924906557902</c:v>
                </c:pt>
                <c:pt idx="47" formatCode="0.0">
                  <c:v>5.8560274896712601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AAF-4305-8247-60B0E443A7A0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Flickor, gy 2</c:v>
                </c:pt>
              </c:strCache>
            </c:strRef>
          </c:tx>
          <c:spPr>
            <a:ln w="38100">
              <a:solidFill>
                <a:srgbClr val="B32B31"/>
              </a:solidFill>
            </a:ln>
          </c:spPr>
          <c:marker>
            <c:symbol val="none"/>
          </c:marker>
          <c:cat>
            <c:strRef>
              <c:f>Sheet1!$A$2:$A$49</c:f>
              <c:strCache>
                <c:ptCount val="48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  <c:pt idx="46">
                  <c:v>2017</c:v>
                </c:pt>
                <c:pt idx="47">
                  <c:v>2018</c:v>
                </c:pt>
              </c:strCache>
            </c:strRef>
          </c:cat>
          <c:val>
            <c:numRef>
              <c:f>Sheet1!$E$2:$E$49</c:f>
              <c:numCache>
                <c:formatCode>General</c:formatCode>
                <c:ptCount val="48"/>
                <c:pt idx="33" formatCode="0.0">
                  <c:v>12.872179099677862</c:v>
                </c:pt>
                <c:pt idx="34" formatCode="0.0">
                  <c:v>12.69333532903301</c:v>
                </c:pt>
                <c:pt idx="35" formatCode="0.0">
                  <c:v>13.958791508692126</c:v>
                </c:pt>
                <c:pt idx="36" formatCode="0.0">
                  <c:v>13.439470357526911</c:v>
                </c:pt>
                <c:pt idx="37" formatCode="0.0">
                  <c:v>13.654553304714579</c:v>
                </c:pt>
                <c:pt idx="38" formatCode="0.0">
                  <c:v>15.504092873362799</c:v>
                </c:pt>
                <c:pt idx="39" formatCode="0.0">
                  <c:v>15.031666669875129</c:v>
                </c:pt>
                <c:pt idx="40" formatCode="0.0">
                  <c:v>13.595794784188231</c:v>
                </c:pt>
                <c:pt idx="41" formatCode="0.0">
                  <c:v>14.565476017516554</c:v>
                </c:pt>
                <c:pt idx="42" formatCode="0.0">
                  <c:v>13.812019904436262</c:v>
                </c:pt>
                <c:pt idx="43" formatCode="0.0">
                  <c:v>14.3939393939394</c:v>
                </c:pt>
                <c:pt idx="44" formatCode="0.0">
                  <c:v>13.5796305541687</c:v>
                </c:pt>
                <c:pt idx="45" formatCode="0.0">
                  <c:v>14.00475017020991</c:v>
                </c:pt>
                <c:pt idx="46" formatCode="0.0">
                  <c:v>13.885184377589701</c:v>
                </c:pt>
                <c:pt idx="47" formatCode="0.0">
                  <c:v>13.9746007298424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AAF-4305-8247-60B0E443A7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00809800"/>
        <c:axId val="500810192"/>
      </c:lineChart>
      <c:catAx>
        <c:axId val="500809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5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Gill Sans MT" pitchFamily="34" charset="0"/>
                <a:ea typeface="Arial"/>
                <a:cs typeface="Arial"/>
              </a:defRPr>
            </a:pPr>
            <a:endParaRPr lang="sv-SE"/>
          </a:p>
        </c:txPr>
        <c:crossAx val="500810192"/>
        <c:crosses val="autoZero"/>
        <c:auto val="1"/>
        <c:lblAlgn val="ctr"/>
        <c:lblOffset val="100"/>
        <c:tickLblSkip val="4"/>
        <c:tickMarkSkip val="1"/>
        <c:noMultiLvlLbl val="0"/>
      </c:catAx>
      <c:valAx>
        <c:axId val="500810192"/>
        <c:scaling>
          <c:orientation val="minMax"/>
          <c:max val="25"/>
        </c:scaling>
        <c:delete val="0"/>
        <c:axPos val="l"/>
        <c:majorGridlines>
          <c:spPr>
            <a:ln w="2975">
              <a:solidFill>
                <a:schemeClr val="tx1">
                  <a:lumMod val="65000"/>
                </a:schemeClr>
              </a:solidFill>
              <a:prstDash val="solid"/>
            </a:ln>
          </c:spPr>
        </c:majorGridlines>
        <c:numFmt formatCode="General" sourceLinked="1"/>
        <c:majorTickMark val="none"/>
        <c:minorTickMark val="none"/>
        <c:tickLblPos val="nextTo"/>
        <c:spPr>
          <a:ln w="29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Gill Sans MT" pitchFamily="34" charset="0"/>
                <a:ea typeface="Arial"/>
                <a:cs typeface="Arial"/>
              </a:defRPr>
            </a:pPr>
            <a:endParaRPr lang="sv-SE"/>
          </a:p>
        </c:txPr>
        <c:crossAx val="500809800"/>
        <c:crosses val="autoZero"/>
        <c:crossBetween val="midCat"/>
        <c:majorUnit val="5"/>
      </c:valAx>
      <c:spPr>
        <a:solidFill>
          <a:schemeClr val="tx1"/>
        </a:solidFill>
        <a:ln w="2975">
          <a:solidFill>
            <a:schemeClr val="tx1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7.2654636233513259E-2"/>
          <c:y val="0.10481653465627201"/>
          <c:w val="0.49357385710042057"/>
          <c:h val="0.13890553309759543"/>
        </c:manualLayout>
      </c:layout>
      <c:overlay val="0"/>
      <c:txPr>
        <a:bodyPr/>
        <a:lstStyle/>
        <a:p>
          <a:pPr>
            <a:defRPr sz="1800" b="0">
              <a:solidFill>
                <a:schemeClr val="bg1"/>
              </a:solidFill>
              <a:latin typeface="Gill Sans MT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87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sv-SE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246230158730251E-2"/>
          <c:y val="2.0211944444444442E-2"/>
          <c:w val="0.86118392857142867"/>
          <c:h val="0.6259100722964094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'Diagram 5a'!$A$4</c:f>
              <c:strCache>
                <c:ptCount val="1"/>
                <c:pt idx="0">
                  <c:v>Pojkar</c:v>
                </c:pt>
              </c:strCache>
            </c:strRef>
          </c:tx>
          <c:spPr>
            <a:solidFill>
              <a:srgbClr val="004687"/>
            </a:solidFill>
            <a:ln>
              <a:noFill/>
            </a:ln>
          </c:spPr>
          <c:invertIfNegative val="0"/>
          <c:cat>
            <c:strRef>
              <c:f>'Diagram 5a'!$B$3:$N$3</c:f>
              <c:strCache>
                <c:ptCount val="13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Högsby</c:v>
                </c:pt>
                <c:pt idx="5">
                  <c:v>Torsås</c:v>
                </c:pt>
                <c:pt idx="6">
                  <c:v>Mörbylånga</c:v>
                </c:pt>
                <c:pt idx="7">
                  <c:v>Mönsterås</c:v>
                </c:pt>
                <c:pt idx="8">
                  <c:v>Hultsfred</c:v>
                </c:pt>
                <c:pt idx="9">
                  <c:v>Emmaboda</c:v>
                </c:pt>
                <c:pt idx="10">
                  <c:v>Borgholm</c:v>
                </c:pt>
                <c:pt idx="11">
                  <c:v>Kalmar län</c:v>
                </c:pt>
                <c:pt idx="12">
                  <c:v>Riket</c:v>
                </c:pt>
              </c:strCache>
            </c:strRef>
          </c:cat>
          <c:val>
            <c:numRef>
              <c:f>'Diagram 5a'!$B$4:$N$4</c:f>
              <c:numCache>
                <c:formatCode>###0</c:formatCode>
                <c:ptCount val="13"/>
                <c:pt idx="0">
                  <c:v>5.9936908517350158</c:v>
                </c:pt>
                <c:pt idx="1">
                  <c:v>1.4285714285714286</c:v>
                </c:pt>
                <c:pt idx="2">
                  <c:v>0</c:v>
                </c:pt>
                <c:pt idx="3">
                  <c:v>3.0487804878048781</c:v>
                </c:pt>
                <c:pt idx="11">
                  <c:v>4.9199084668192219</c:v>
                </c:pt>
                <c:pt idx="12">
                  <c:v>6.6763645720594029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35-4446-9D64-A919453FA2DD}"/>
            </c:ext>
          </c:extLst>
        </c:ser>
        <c:ser>
          <c:idx val="0"/>
          <c:order val="1"/>
          <c:tx>
            <c:strRef>
              <c:f>'Diagram 5a'!$A$5</c:f>
              <c:strCache>
                <c:ptCount val="1"/>
                <c:pt idx="0">
                  <c:v>Flickor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'Diagram 5a'!$B$3:$N$3</c:f>
              <c:strCache>
                <c:ptCount val="13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Högsby</c:v>
                </c:pt>
                <c:pt idx="5">
                  <c:v>Torsås</c:v>
                </c:pt>
                <c:pt idx="6">
                  <c:v>Mörbylånga</c:v>
                </c:pt>
                <c:pt idx="7">
                  <c:v>Mönsterås</c:v>
                </c:pt>
                <c:pt idx="8">
                  <c:v>Hultsfred</c:v>
                </c:pt>
                <c:pt idx="9">
                  <c:v>Emmaboda</c:v>
                </c:pt>
                <c:pt idx="10">
                  <c:v>Borgholm</c:v>
                </c:pt>
                <c:pt idx="11">
                  <c:v>Kalmar län</c:v>
                </c:pt>
                <c:pt idx="12">
                  <c:v>Riket</c:v>
                </c:pt>
              </c:strCache>
            </c:strRef>
          </c:cat>
          <c:val>
            <c:numRef>
              <c:f>'Diagram 5a'!$B$5:$N$5</c:f>
              <c:numCache>
                <c:formatCode>###0</c:formatCode>
                <c:ptCount val="13"/>
                <c:pt idx="0">
                  <c:v>2.807017543859649</c:v>
                </c:pt>
                <c:pt idx="1">
                  <c:v>7.5757575757575761</c:v>
                </c:pt>
                <c:pt idx="2">
                  <c:v>1.7857142857142856</c:v>
                </c:pt>
                <c:pt idx="3">
                  <c:v>5.1428571428571423</c:v>
                </c:pt>
                <c:pt idx="11">
                  <c:v>3.9440203562340965</c:v>
                </c:pt>
                <c:pt idx="12">
                  <c:v>4.6702888932244138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35-4446-9D64-A919453FA2DD}"/>
            </c:ext>
          </c:extLst>
        </c:ser>
        <c:ser>
          <c:idx val="2"/>
          <c:order val="2"/>
          <c:tx>
            <c:strRef>
              <c:f>'Diagram 5a'!$A$6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'Diagram 5a'!$B$3:$N$3</c:f>
              <c:strCache>
                <c:ptCount val="13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Högsby</c:v>
                </c:pt>
                <c:pt idx="5">
                  <c:v>Torsås</c:v>
                </c:pt>
                <c:pt idx="6">
                  <c:v>Mörbylånga</c:v>
                </c:pt>
                <c:pt idx="7">
                  <c:v>Mönsterås</c:v>
                </c:pt>
                <c:pt idx="8">
                  <c:v>Hultsfred</c:v>
                </c:pt>
                <c:pt idx="9">
                  <c:v>Emmaboda</c:v>
                </c:pt>
                <c:pt idx="10">
                  <c:v>Borgholm</c:v>
                </c:pt>
                <c:pt idx="11">
                  <c:v>Kalmar län</c:v>
                </c:pt>
                <c:pt idx="12">
                  <c:v>Riket</c:v>
                </c:pt>
              </c:strCache>
            </c:strRef>
          </c:cat>
          <c:val>
            <c:numRef>
              <c:f>'Diagram 5a'!$B$6:$N$6</c:f>
              <c:numCache>
                <c:formatCode>General</c:formatCode>
                <c:ptCount val="13"/>
                <c:pt idx="0">
                  <c:v>5</c:v>
                </c:pt>
                <c:pt idx="1">
                  <c:v>4</c:v>
                </c:pt>
                <c:pt idx="2">
                  <c:v>1</c:v>
                </c:pt>
                <c:pt idx="3">
                  <c:v>4</c:v>
                </c:pt>
                <c:pt idx="4" formatCode="###0">
                  <c:v>5.3571428571428568</c:v>
                </c:pt>
                <c:pt idx="5" formatCode="###0">
                  <c:v>4.6875</c:v>
                </c:pt>
                <c:pt idx="6" formatCode="###0">
                  <c:v>1.9607843137254901</c:v>
                </c:pt>
                <c:pt idx="7" formatCode="###0">
                  <c:v>5.2631578947368416</c:v>
                </c:pt>
                <c:pt idx="8" formatCode="###0">
                  <c:v>6.3063063063063058</c:v>
                </c:pt>
                <c:pt idx="9" formatCode="###0">
                  <c:v>4.0816326530612246</c:v>
                </c:pt>
                <c:pt idx="10" formatCode="###0">
                  <c:v>7.4626865671641784</c:v>
                </c:pt>
                <c:pt idx="11" formatCode="###0">
                  <c:v>4.5023696682464456</c:v>
                </c:pt>
                <c:pt idx="12" formatCode="###0">
                  <c:v>5.7813316527476477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35-4446-9D64-A919453FA2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321616"/>
        <c:axId val="324320048"/>
      </c:barChart>
      <c:catAx>
        <c:axId val="3243216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4320048"/>
        <c:crosses val="autoZero"/>
        <c:auto val="1"/>
        <c:lblAlgn val="ctr"/>
        <c:lblOffset val="100"/>
        <c:noMultiLvlLbl val="0"/>
      </c:catAx>
      <c:valAx>
        <c:axId val="324320048"/>
        <c:scaling>
          <c:orientation val="minMax"/>
          <c:max val="2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4321616"/>
        <c:crosses val="autoZero"/>
        <c:crossBetween val="between"/>
        <c:majorUnit val="5"/>
      </c:val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r"/>
      <c:layout>
        <c:manualLayout>
          <c:xMode val="edge"/>
          <c:yMode val="edge"/>
          <c:x val="0.19899444444444442"/>
          <c:y val="6.408444444444443E-2"/>
          <c:w val="0.56465370370370371"/>
          <c:h val="7.74201754385965E-2"/>
        </c:manualLayout>
      </c:layout>
      <c:overlay val="0"/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7496031746031748E-2"/>
          <c:y val="2.2827020202020196E-2"/>
          <c:w val="0.91990476190476189"/>
          <c:h val="0.6745244565068795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'Diagram 1a'!$A$4</c:f>
              <c:strCache>
                <c:ptCount val="1"/>
                <c:pt idx="0">
                  <c:v>Pojkar</c:v>
                </c:pt>
              </c:strCache>
            </c:strRef>
          </c:tx>
          <c:spPr>
            <a:solidFill>
              <a:srgbClr val="004687"/>
            </a:solidFill>
            <a:ln>
              <a:noFill/>
            </a:ln>
          </c:spPr>
          <c:invertIfNegative val="0"/>
          <c:cat>
            <c:strRef>
              <c:f>'Diagram 1a'!$B$3:$N$3</c:f>
              <c:strCache>
                <c:ptCount val="13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Högsby</c:v>
                </c:pt>
                <c:pt idx="5">
                  <c:v>Torsås</c:v>
                </c:pt>
                <c:pt idx="6">
                  <c:v>Mörbylånga</c:v>
                </c:pt>
                <c:pt idx="7">
                  <c:v>Mönsterås</c:v>
                </c:pt>
                <c:pt idx="8">
                  <c:v>Hultsfred</c:v>
                </c:pt>
                <c:pt idx="9">
                  <c:v>Emmaboda</c:v>
                </c:pt>
                <c:pt idx="10">
                  <c:v>Borgholm</c:v>
                </c:pt>
                <c:pt idx="11">
                  <c:v>Kalmar län</c:v>
                </c:pt>
                <c:pt idx="12">
                  <c:v>Riket</c:v>
                </c:pt>
              </c:strCache>
            </c:strRef>
          </c:cat>
          <c:val>
            <c:numRef>
              <c:f>'Diagram 1a'!$B$4:$N$4</c:f>
              <c:numCache>
                <c:formatCode>###0</c:formatCode>
                <c:ptCount val="13"/>
                <c:pt idx="0">
                  <c:v>39.116719242902207</c:v>
                </c:pt>
                <c:pt idx="1">
                  <c:v>42.857142857142854</c:v>
                </c:pt>
                <c:pt idx="2">
                  <c:v>17.241379310344829</c:v>
                </c:pt>
                <c:pt idx="3">
                  <c:v>43.902439024390247</c:v>
                </c:pt>
                <c:pt idx="11">
                  <c:v>41.533180778032033</c:v>
                </c:pt>
                <c:pt idx="12">
                  <c:v>37.602158441068489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EA-4FF3-AEC0-31F614E2E3AE}"/>
            </c:ext>
          </c:extLst>
        </c:ser>
        <c:ser>
          <c:idx val="0"/>
          <c:order val="1"/>
          <c:tx>
            <c:strRef>
              <c:f>'Diagram 1a'!$A$5</c:f>
              <c:strCache>
                <c:ptCount val="1"/>
                <c:pt idx="0">
                  <c:v>Flickor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'Diagram 1a'!$B$3:$N$3</c:f>
              <c:strCache>
                <c:ptCount val="13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Högsby</c:v>
                </c:pt>
                <c:pt idx="5">
                  <c:v>Torsås</c:v>
                </c:pt>
                <c:pt idx="6">
                  <c:v>Mörbylånga</c:v>
                </c:pt>
                <c:pt idx="7">
                  <c:v>Mönsterås</c:v>
                </c:pt>
                <c:pt idx="8">
                  <c:v>Hultsfred</c:v>
                </c:pt>
                <c:pt idx="9">
                  <c:v>Emmaboda</c:v>
                </c:pt>
                <c:pt idx="10">
                  <c:v>Borgholm</c:v>
                </c:pt>
                <c:pt idx="11">
                  <c:v>Kalmar län</c:v>
                </c:pt>
                <c:pt idx="12">
                  <c:v>Riket</c:v>
                </c:pt>
              </c:strCache>
            </c:strRef>
          </c:cat>
          <c:val>
            <c:numRef>
              <c:f>'Diagram 1a'!$B$5:$N$5</c:f>
              <c:numCache>
                <c:formatCode>###0</c:formatCode>
                <c:ptCount val="13"/>
                <c:pt idx="0">
                  <c:v>39.649122807017548</c:v>
                </c:pt>
                <c:pt idx="1">
                  <c:v>53.030303030303031</c:v>
                </c:pt>
                <c:pt idx="2">
                  <c:v>37.5</c:v>
                </c:pt>
                <c:pt idx="3">
                  <c:v>53.142857142857146</c:v>
                </c:pt>
                <c:pt idx="11">
                  <c:v>46.43765903307888</c:v>
                </c:pt>
                <c:pt idx="12">
                  <c:v>45.656015427524927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EA-4FF3-AEC0-31F614E2E3AE}"/>
            </c:ext>
          </c:extLst>
        </c:ser>
        <c:ser>
          <c:idx val="2"/>
          <c:order val="2"/>
          <c:tx>
            <c:strRef>
              <c:f>'Diagram 1a'!$A$6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'Diagram 1a'!$B$3:$N$3</c:f>
              <c:strCache>
                <c:ptCount val="13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Högsby</c:v>
                </c:pt>
                <c:pt idx="5">
                  <c:v>Torsås</c:v>
                </c:pt>
                <c:pt idx="6">
                  <c:v>Mörbylånga</c:v>
                </c:pt>
                <c:pt idx="7">
                  <c:v>Mönsterås</c:v>
                </c:pt>
                <c:pt idx="8">
                  <c:v>Hultsfred</c:v>
                </c:pt>
                <c:pt idx="9">
                  <c:v>Emmaboda</c:v>
                </c:pt>
                <c:pt idx="10">
                  <c:v>Borgholm</c:v>
                </c:pt>
                <c:pt idx="11">
                  <c:v>Kalmar län</c:v>
                </c:pt>
                <c:pt idx="12">
                  <c:v>Riket</c:v>
                </c:pt>
              </c:strCache>
            </c:strRef>
          </c:cat>
          <c:val>
            <c:numRef>
              <c:f>'Diagram 1a'!$B$6:$N$6</c:f>
              <c:numCache>
                <c:formatCode>General</c:formatCode>
                <c:ptCount val="13"/>
                <c:pt idx="0">
                  <c:v>40</c:v>
                </c:pt>
                <c:pt idx="1">
                  <c:v>47</c:v>
                </c:pt>
                <c:pt idx="2">
                  <c:v>28</c:v>
                </c:pt>
                <c:pt idx="3">
                  <c:v>48</c:v>
                </c:pt>
                <c:pt idx="4" formatCode="###0">
                  <c:v>44.642857142857146</c:v>
                </c:pt>
                <c:pt idx="5" formatCode="###0">
                  <c:v>53.125</c:v>
                </c:pt>
                <c:pt idx="6" formatCode="###0">
                  <c:v>49.019607843137251</c:v>
                </c:pt>
                <c:pt idx="7" formatCode="###0">
                  <c:v>32.894736842105267</c:v>
                </c:pt>
                <c:pt idx="8" formatCode="###0">
                  <c:v>51.351351351351347</c:v>
                </c:pt>
                <c:pt idx="9" formatCode="###0">
                  <c:v>69.387755102040813</c:v>
                </c:pt>
                <c:pt idx="10" formatCode="###0">
                  <c:v>47.761194029850742</c:v>
                </c:pt>
                <c:pt idx="11" formatCode="###0">
                  <c:v>43.838862559241704</c:v>
                </c:pt>
                <c:pt idx="12" formatCode="###0">
                  <c:v>41.74374547646417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EA-4FF3-AEC0-31F614E2E3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7011000"/>
        <c:axId val="317010608"/>
      </c:barChart>
      <c:catAx>
        <c:axId val="3170110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17010608"/>
        <c:crosses val="autoZero"/>
        <c:auto val="1"/>
        <c:lblAlgn val="ctr"/>
        <c:lblOffset val="100"/>
        <c:noMultiLvlLbl val="0"/>
      </c:catAx>
      <c:valAx>
        <c:axId val="317010608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17011000"/>
        <c:crosses val="autoZero"/>
        <c:crossBetween val="between"/>
        <c:majorUnit val="20"/>
      </c:val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r"/>
      <c:layout>
        <c:manualLayout>
          <c:xMode val="edge"/>
          <c:yMode val="edge"/>
          <c:x val="0.38413914117488313"/>
          <c:y val="4.7100034099011132E-2"/>
          <c:w val="0.45869166666666666"/>
          <c:h val="6.696898148148149E-2"/>
        </c:manualLayout>
      </c:layout>
      <c:overlay val="0"/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246230158730251E-2"/>
          <c:y val="2.0211944444444442E-2"/>
          <c:w val="0.86118392857142867"/>
          <c:h val="0.6259100722964094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'Diagram 5b'!$A$4</c:f>
              <c:strCache>
                <c:ptCount val="1"/>
                <c:pt idx="0">
                  <c:v>Pojkar</c:v>
                </c:pt>
              </c:strCache>
            </c:strRef>
          </c:tx>
          <c:spPr>
            <a:solidFill>
              <a:srgbClr val="004687"/>
            </a:solidFill>
            <a:ln>
              <a:noFill/>
            </a:ln>
          </c:spPr>
          <c:invertIfNegative val="0"/>
          <c:cat>
            <c:strRef>
              <c:f>'Diagram 5b'!$B$3:$L$3</c:f>
              <c:strCache>
                <c:ptCount val="11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Hultsfred</c:v>
                </c:pt>
                <c:pt idx="7">
                  <c:v>Emmaboda</c:v>
                </c:pt>
                <c:pt idx="8">
                  <c:v>Borgholm</c:v>
                </c:pt>
                <c:pt idx="9">
                  <c:v>Kalmar län</c:v>
                </c:pt>
                <c:pt idx="10">
                  <c:v>Riket</c:v>
                </c:pt>
              </c:strCache>
            </c:strRef>
          </c:cat>
          <c:val>
            <c:numRef>
              <c:f>'Diagram 5b'!$B$4:$L$4</c:f>
              <c:numCache>
                <c:formatCode>###0</c:formatCode>
                <c:ptCount val="11"/>
                <c:pt idx="0">
                  <c:v>13.414634146341465</c:v>
                </c:pt>
                <c:pt idx="1">
                  <c:v>13.095238095238097</c:v>
                </c:pt>
                <c:pt idx="2">
                  <c:v>9.8039215686274517</c:v>
                </c:pt>
                <c:pt idx="3">
                  <c:v>10.317460317460316</c:v>
                </c:pt>
                <c:pt idx="4">
                  <c:v>9.8039215686274517</c:v>
                </c:pt>
                <c:pt idx="5">
                  <c:v>12.962962962962962</c:v>
                </c:pt>
                <c:pt idx="9">
                  <c:v>10.414452709883102</c:v>
                </c:pt>
                <c:pt idx="10">
                  <c:v>14.655014120675979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F8-48B0-BEE8-F0FC68D59D8F}"/>
            </c:ext>
          </c:extLst>
        </c:ser>
        <c:ser>
          <c:idx val="0"/>
          <c:order val="1"/>
          <c:tx>
            <c:strRef>
              <c:f>'Diagram 5b'!$A$5</c:f>
              <c:strCache>
                <c:ptCount val="1"/>
                <c:pt idx="0">
                  <c:v>Flickor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'Diagram 5b'!$B$3:$L$3</c:f>
              <c:strCache>
                <c:ptCount val="11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Hultsfred</c:v>
                </c:pt>
                <c:pt idx="7">
                  <c:v>Emmaboda</c:v>
                </c:pt>
                <c:pt idx="8">
                  <c:v>Borgholm</c:v>
                </c:pt>
                <c:pt idx="9">
                  <c:v>Kalmar län</c:v>
                </c:pt>
                <c:pt idx="10">
                  <c:v>Riket</c:v>
                </c:pt>
              </c:strCache>
            </c:strRef>
          </c:cat>
          <c:val>
            <c:numRef>
              <c:f>'Diagram 5b'!$B$5:$L$5</c:f>
              <c:numCache>
                <c:formatCode>###0</c:formatCode>
                <c:ptCount val="11"/>
                <c:pt idx="0">
                  <c:v>4.7297297297297298</c:v>
                </c:pt>
                <c:pt idx="1">
                  <c:v>7.9365079365079358</c:v>
                </c:pt>
                <c:pt idx="2">
                  <c:v>3.3057851239669422</c:v>
                </c:pt>
                <c:pt idx="3">
                  <c:v>10.227272727272728</c:v>
                </c:pt>
                <c:pt idx="4">
                  <c:v>5.4545454545454541</c:v>
                </c:pt>
                <c:pt idx="5">
                  <c:v>10.204081632653061</c:v>
                </c:pt>
                <c:pt idx="9">
                  <c:v>6.3932448733413754</c:v>
                </c:pt>
                <c:pt idx="10">
                  <c:v>9.4628613050430328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F8-48B0-BEE8-F0FC68D59D8F}"/>
            </c:ext>
          </c:extLst>
        </c:ser>
        <c:ser>
          <c:idx val="2"/>
          <c:order val="2"/>
          <c:tx>
            <c:strRef>
              <c:f>'Diagram 5b'!$A$6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'Diagram 5b'!$B$3:$L$3</c:f>
              <c:strCache>
                <c:ptCount val="11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Hultsfred</c:v>
                </c:pt>
                <c:pt idx="7">
                  <c:v>Emmaboda</c:v>
                </c:pt>
                <c:pt idx="8">
                  <c:v>Borgholm</c:v>
                </c:pt>
                <c:pt idx="9">
                  <c:v>Kalmar län</c:v>
                </c:pt>
                <c:pt idx="10">
                  <c:v>Riket</c:v>
                </c:pt>
              </c:strCache>
            </c:strRef>
          </c:cat>
          <c:val>
            <c:numRef>
              <c:f>'Diagram 5b'!$B$6:$L$6</c:f>
              <c:numCache>
                <c:formatCode>General</c:formatCode>
                <c:ptCount val="11"/>
                <c:pt idx="0">
                  <c:v>9</c:v>
                </c:pt>
                <c:pt idx="1">
                  <c:v>11</c:v>
                </c:pt>
                <c:pt idx="2">
                  <c:v>7</c:v>
                </c:pt>
                <c:pt idx="3">
                  <c:v>10</c:v>
                </c:pt>
                <c:pt idx="4">
                  <c:v>7</c:v>
                </c:pt>
                <c:pt idx="5">
                  <c:v>11</c:v>
                </c:pt>
                <c:pt idx="6" formatCode="###0">
                  <c:v>4.838709677419355</c:v>
                </c:pt>
                <c:pt idx="7" formatCode="###0">
                  <c:v>7.1428571428571423</c:v>
                </c:pt>
                <c:pt idx="8" formatCode="###0">
                  <c:v>7.4074074074074066</c:v>
                </c:pt>
                <c:pt idx="9" formatCode="###0">
                  <c:v>8.5427135678391952</c:v>
                </c:pt>
                <c:pt idx="10" formatCode="###0">
                  <c:v>12.509617799014174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F8-48B0-BEE8-F0FC68D59D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326320"/>
        <c:axId val="324322792"/>
      </c:barChart>
      <c:catAx>
        <c:axId val="324326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4322792"/>
        <c:crosses val="autoZero"/>
        <c:auto val="1"/>
        <c:lblAlgn val="ctr"/>
        <c:lblOffset val="100"/>
        <c:noMultiLvlLbl val="0"/>
      </c:catAx>
      <c:valAx>
        <c:axId val="324322792"/>
        <c:scaling>
          <c:orientation val="minMax"/>
          <c:max val="2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4326320"/>
        <c:crosses val="autoZero"/>
        <c:crossBetween val="between"/>
        <c:majorUnit val="5"/>
      </c:val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r"/>
      <c:layout>
        <c:manualLayout>
          <c:xMode val="edge"/>
          <c:yMode val="edge"/>
          <c:x val="0.19899444444444442"/>
          <c:y val="6.408444444444443E-2"/>
          <c:w val="0.56465370370370371"/>
          <c:h val="7.74201754385965E-2"/>
        </c:manualLayout>
      </c:layout>
      <c:overlay val="0"/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4212266467675518E-2"/>
          <c:y val="3.2193261206187103E-2"/>
          <c:w val="0.91397843904618103"/>
          <c:h val="0.84708249496981902"/>
        </c:manualLayout>
      </c:layout>
      <c:lineChart>
        <c:grouping val="standard"/>
        <c:varyColors val="0"/>
        <c:ser>
          <c:idx val="1"/>
          <c:order val="0"/>
          <c:tx>
            <c:strRef>
              <c:f>Sheet1!$B$2</c:f>
              <c:strCache>
                <c:ptCount val="1"/>
                <c:pt idx="0">
                  <c:v>Pojkar, åk 9</c:v>
                </c:pt>
              </c:strCache>
            </c:strRef>
          </c:tx>
          <c:spPr>
            <a:ln w="38100">
              <a:solidFill>
                <a:srgbClr val="004687"/>
              </a:solidFill>
              <a:prstDash val="dash"/>
            </a:ln>
          </c:spPr>
          <c:marker>
            <c:symbol val="none"/>
          </c:marker>
          <c:cat>
            <c:strRef>
              <c:f>Sheet1!$A$3:$A$23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  <c:extLst/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77-419D-B720-2DFDF30AE1D4}"/>
            </c:ext>
          </c:extLst>
        </c:ser>
        <c:ser>
          <c:idx val="2"/>
          <c:order val="1"/>
          <c:tx>
            <c:strRef>
              <c:f>Sheet1!$B$2</c:f>
              <c:strCache>
                <c:ptCount val="1"/>
                <c:pt idx="0">
                  <c:v>Pojkar, åk 9</c:v>
                </c:pt>
              </c:strCache>
            </c:strRef>
          </c:tx>
          <c:spPr>
            <a:ln w="38100">
              <a:solidFill>
                <a:srgbClr val="004687"/>
              </a:solidFill>
              <a:prstDash val="dash"/>
            </a:ln>
          </c:spPr>
          <c:marker>
            <c:symbol val="none"/>
          </c:marker>
          <c:cat>
            <c:strRef>
              <c:f>Sheet1!$A$3:$A$23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  <c:extLst/>
            </c:strRef>
          </c:cat>
          <c:val>
            <c:numRef>
              <c:f>Sheet1!$B$3:$B$23</c:f>
              <c:numCache>
                <c:formatCode>###0.0</c:formatCode>
                <c:ptCount val="21"/>
                <c:pt idx="0">
                  <c:v>28.660358274593648</c:v>
                </c:pt>
                <c:pt idx="1">
                  <c:v>28.778733449042186</c:v>
                </c:pt>
                <c:pt idx="2" formatCode="0.0">
                  <c:v>29.72200439039144</c:v>
                </c:pt>
                <c:pt idx="3" formatCode="0.0">
                  <c:v>29.608044818525826</c:v>
                </c:pt>
                <c:pt idx="4" formatCode="0.0">
                  <c:v>24.794537125041447</c:v>
                </c:pt>
                <c:pt idx="5" formatCode="0.0">
                  <c:v>19.276009035468991</c:v>
                </c:pt>
                <c:pt idx="6" formatCode="0.0">
                  <c:v>18.275022956318708</c:v>
                </c:pt>
                <c:pt idx="7" formatCode="0.0">
                  <c:v>19.080429667197837</c:v>
                </c:pt>
                <c:pt idx="8" formatCode="0.0">
                  <c:v>19.498281793500052</c:v>
                </c:pt>
                <c:pt idx="9" formatCode="0.0">
                  <c:v>20.014126237838248</c:v>
                </c:pt>
                <c:pt idx="10" formatCode="0.0">
                  <c:v>21.614993327809685</c:v>
                </c:pt>
                <c:pt idx="11" formatCode="0.0">
                  <c:v>23.375288817590274</c:v>
                </c:pt>
                <c:pt idx="12" formatCode="0.0">
                  <c:v>21.274795262604819</c:v>
                </c:pt>
                <c:pt idx="13" formatCode="0.0">
                  <c:v>19.108838686447847</c:v>
                </c:pt>
                <c:pt idx="14" formatCode="0.0">
                  <c:v>17.433585138439465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FE77-419D-B720-2DFDF30AE1D4}"/>
            </c:ext>
          </c:extLst>
        </c:ser>
        <c:ser>
          <c:idx val="3"/>
          <c:order val="2"/>
          <c:tx>
            <c:strRef>
              <c:f>Sheet1!$C$2</c:f>
              <c:strCache>
                <c:ptCount val="1"/>
                <c:pt idx="0">
                  <c:v>Pojkar, åk 9</c:v>
                </c:pt>
              </c:strCache>
            </c:strRef>
          </c:tx>
          <c:spPr>
            <a:ln w="38100">
              <a:solidFill>
                <a:srgbClr val="004687"/>
              </a:solidFill>
              <a:prstDash val="dash"/>
            </a:ln>
          </c:spPr>
          <c:marker>
            <c:symbol val="none"/>
          </c:marker>
          <c:cat>
            <c:strRef>
              <c:f>Sheet1!$A$3:$A$23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  <c:extLst/>
            </c:strRef>
          </c:cat>
          <c:val>
            <c:numRef>
              <c:f>Sheet1!$C$3:$C$23</c:f>
              <c:numCache>
                <c:formatCode>General</c:formatCode>
                <c:ptCount val="21"/>
                <c:pt idx="14" formatCode="###0">
                  <c:v>13.674171828070641</c:v>
                </c:pt>
                <c:pt idx="15" formatCode="###0">
                  <c:v>11.545683607652853</c:v>
                </c:pt>
                <c:pt idx="16" formatCode="###0">
                  <c:v>11.364356227996918</c:v>
                </c:pt>
                <c:pt idx="17" formatCode="###0">
                  <c:v>9.5392563387250782</c:v>
                </c:pt>
                <c:pt idx="18" formatCode="###0">
                  <c:v>7.6243111831129298</c:v>
                </c:pt>
                <c:pt idx="19" formatCode="###0">
                  <c:v>7.89039286893364</c:v>
                </c:pt>
                <c:pt idx="20" formatCode="###0">
                  <c:v>8.7548658357658979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FE77-419D-B720-2DFDF30AE1D4}"/>
            </c:ext>
          </c:extLst>
        </c:ser>
        <c:ser>
          <c:idx val="5"/>
          <c:order val="5"/>
          <c:tx>
            <c:strRef>
              <c:f>Sheet1!$D$2</c:f>
              <c:strCache>
                <c:ptCount val="1"/>
                <c:pt idx="0">
                  <c:v>Flickor, åk 9</c:v>
                </c:pt>
              </c:strCache>
            </c:strRef>
          </c:tx>
          <c:spPr>
            <a:ln w="38100">
              <a:solidFill>
                <a:srgbClr val="BEBC00"/>
              </a:solidFill>
            </a:ln>
          </c:spPr>
          <c:marker>
            <c:symbol val="none"/>
          </c:marker>
          <c:cat>
            <c:strRef>
              <c:f>Sheet1!$A$3:$A$23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  <c:extLst/>
            </c:strRef>
          </c:cat>
          <c:val>
            <c:numRef>
              <c:f>Sheet1!$D$3:$D$23</c:f>
              <c:numCache>
                <c:formatCode>###0.0</c:formatCode>
                <c:ptCount val="21"/>
                <c:pt idx="0">
                  <c:v>34.407057177796162</c:v>
                </c:pt>
                <c:pt idx="1">
                  <c:v>37.486974375140477</c:v>
                </c:pt>
                <c:pt idx="2" formatCode="0.0">
                  <c:v>35.875947523266305</c:v>
                </c:pt>
                <c:pt idx="3" formatCode="0.0">
                  <c:v>35.697860957890057</c:v>
                </c:pt>
                <c:pt idx="4" formatCode="0.0">
                  <c:v>34.309458096485201</c:v>
                </c:pt>
                <c:pt idx="5" formatCode="0.0">
                  <c:v>30.40974181725127</c:v>
                </c:pt>
                <c:pt idx="6" formatCode="0.0">
                  <c:v>29.476922466781744</c:v>
                </c:pt>
                <c:pt idx="7" formatCode="0.0">
                  <c:v>29.780007969975188</c:v>
                </c:pt>
                <c:pt idx="8" formatCode="0.0">
                  <c:v>26.890832261192699</c:v>
                </c:pt>
                <c:pt idx="9" formatCode="0.0">
                  <c:v>29.3545253230265</c:v>
                </c:pt>
                <c:pt idx="10" formatCode="0.0">
                  <c:v>28.343208796214142</c:v>
                </c:pt>
                <c:pt idx="11" formatCode="0.0">
                  <c:v>30.428649121327251</c:v>
                </c:pt>
                <c:pt idx="12" formatCode="0.0">
                  <c:v>28.599706248245532</c:v>
                </c:pt>
                <c:pt idx="13" formatCode="0.0">
                  <c:v>26.42940845950735</c:v>
                </c:pt>
                <c:pt idx="14" formatCode="0.0">
                  <c:v>23.545422684460405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7-FE77-419D-B720-2DFDF30AE1D4}"/>
            </c:ext>
          </c:extLst>
        </c:ser>
        <c:ser>
          <c:idx val="6"/>
          <c:order val="6"/>
          <c:tx>
            <c:strRef>
              <c:f>Sheet1!$E$2</c:f>
              <c:strCache>
                <c:ptCount val="1"/>
              </c:strCache>
            </c:strRef>
          </c:tx>
          <c:spPr>
            <a:ln w="38100">
              <a:solidFill>
                <a:srgbClr val="BEBC00"/>
              </a:solidFill>
            </a:ln>
          </c:spPr>
          <c:marker>
            <c:symbol val="none"/>
          </c:marker>
          <c:cat>
            <c:strRef>
              <c:f>Sheet1!$A$3:$A$23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  <c:extLst/>
            </c:strRef>
          </c:cat>
          <c:val>
            <c:numRef>
              <c:f>Sheet1!$E$3:$E$23</c:f>
              <c:numCache>
                <c:formatCode>General</c:formatCode>
                <c:ptCount val="21"/>
                <c:pt idx="14" formatCode="###0">
                  <c:v>18.2020814015879</c:v>
                </c:pt>
                <c:pt idx="15" formatCode="###0">
                  <c:v>16.39781353951221</c:v>
                </c:pt>
                <c:pt idx="16" formatCode="###0">
                  <c:v>16.928379081263117</c:v>
                </c:pt>
                <c:pt idx="17" formatCode="###0">
                  <c:v>14.432174339739603</c:v>
                </c:pt>
                <c:pt idx="18" formatCode="###0">
                  <c:v>12.4443973870296</c:v>
                </c:pt>
                <c:pt idx="19" formatCode="###0">
                  <c:v>12.7760788311247</c:v>
                </c:pt>
                <c:pt idx="20" formatCode="###0">
                  <c:v>13.440720170938706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8-FE77-419D-B720-2DFDF30AE1D4}"/>
            </c:ext>
          </c:extLst>
        </c:ser>
        <c:ser>
          <c:idx val="9"/>
          <c:order val="9"/>
          <c:tx>
            <c:strRef>
              <c:f>Sheet1!$F$2</c:f>
              <c:strCache>
                <c:ptCount val="1"/>
                <c:pt idx="0">
                  <c:v>Pojkar, gy 2 </c:v>
                </c:pt>
              </c:strCache>
            </c:strRef>
          </c:tx>
          <c:spPr>
            <a:ln w="38100">
              <a:solidFill>
                <a:srgbClr val="F29200"/>
              </a:solidFill>
              <a:prstDash val="dash"/>
            </a:ln>
          </c:spPr>
          <c:marker>
            <c:symbol val="none"/>
          </c:marker>
          <c:cat>
            <c:strRef>
              <c:f>Sheet1!$A$3:$A$23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  <c:extLst/>
            </c:strRef>
          </c:cat>
          <c:val>
            <c:numRef>
              <c:f>Sheet1!$F$3:$F$23</c:f>
              <c:numCache>
                <c:formatCode>General</c:formatCode>
                <c:ptCount val="21"/>
                <c:pt idx="6" formatCode="###0.0">
                  <c:v>30.555158320109047</c:v>
                </c:pt>
                <c:pt idx="7" formatCode="###0.0">
                  <c:v>30.378570924795518</c:v>
                </c:pt>
                <c:pt idx="8" formatCode="###0.0">
                  <c:v>32.30549718886396</c:v>
                </c:pt>
                <c:pt idx="9" formatCode="###0.0">
                  <c:v>35.551107587587907</c:v>
                </c:pt>
                <c:pt idx="10" formatCode="###0.0">
                  <c:v>33.106230869540013</c:v>
                </c:pt>
                <c:pt idx="11" formatCode="###0.0">
                  <c:v>33.600191880468017</c:v>
                </c:pt>
                <c:pt idx="12" formatCode="###0.0">
                  <c:v>34.982135667116481</c:v>
                </c:pt>
                <c:pt idx="13" formatCode="###0.0">
                  <c:v>32.583014665134023</c:v>
                </c:pt>
                <c:pt idx="14" formatCode="###0.0">
                  <c:v>34.105114214368683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B-FE77-419D-B720-2DFDF30AE1D4}"/>
            </c:ext>
          </c:extLst>
        </c:ser>
        <c:ser>
          <c:idx val="10"/>
          <c:order val="10"/>
          <c:tx>
            <c:strRef>
              <c:f>Sheet1!$G$2</c:f>
              <c:strCache>
                <c:ptCount val="1"/>
              </c:strCache>
            </c:strRef>
          </c:tx>
          <c:spPr>
            <a:ln w="38100">
              <a:solidFill>
                <a:srgbClr val="F29200"/>
              </a:solidFill>
              <a:prstDash val="dash"/>
            </a:ln>
          </c:spPr>
          <c:marker>
            <c:symbol val="none"/>
          </c:marker>
          <c:cat>
            <c:strRef>
              <c:f>Sheet1!$A$3:$A$23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  <c:extLst/>
            </c:strRef>
          </c:cat>
          <c:val>
            <c:numRef>
              <c:f>Sheet1!$G$3:$G$23</c:f>
              <c:numCache>
                <c:formatCode>General</c:formatCode>
                <c:ptCount val="21"/>
                <c:pt idx="14" formatCode="###0">
                  <c:v>25.728557700042415</c:v>
                </c:pt>
                <c:pt idx="15" formatCode="###0">
                  <c:v>25.380601684319288</c:v>
                </c:pt>
                <c:pt idx="16" formatCode="###0">
                  <c:v>28.113346885714385</c:v>
                </c:pt>
                <c:pt idx="17" formatCode="###0">
                  <c:v>24.608476343326135</c:v>
                </c:pt>
                <c:pt idx="18" formatCode="###0">
                  <c:v>22.911660834497599</c:v>
                </c:pt>
                <c:pt idx="19" formatCode="###0">
                  <c:v>22.850929586999602</c:v>
                </c:pt>
                <c:pt idx="20" formatCode="###0">
                  <c:v>19.370082311154757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C-FE77-419D-B720-2DFDF30AE1D4}"/>
            </c:ext>
          </c:extLst>
        </c:ser>
        <c:ser>
          <c:idx val="11"/>
          <c:order val="11"/>
          <c:tx>
            <c:strRef>
              <c:f>Sheet1!$H$2</c:f>
              <c:strCache>
                <c:ptCount val="1"/>
                <c:pt idx="0">
                  <c:v>Flickor, gy 2</c:v>
                </c:pt>
              </c:strCache>
            </c:strRef>
          </c:tx>
          <c:spPr>
            <a:ln w="38100">
              <a:solidFill>
                <a:srgbClr val="B32B31"/>
              </a:solidFill>
            </a:ln>
          </c:spPr>
          <c:marker>
            <c:symbol val="none"/>
          </c:marker>
          <c:cat>
            <c:strRef>
              <c:f>Sheet1!$A$3:$A$23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  <c:extLst/>
            </c:strRef>
          </c:cat>
          <c:val>
            <c:numRef>
              <c:f>Sheet1!$H$3:$H$23</c:f>
              <c:numCache>
                <c:formatCode>General</c:formatCode>
                <c:ptCount val="21"/>
                <c:pt idx="6" formatCode="###0.0">
                  <c:v>37.298783803285431</c:v>
                </c:pt>
                <c:pt idx="7" formatCode="###0.0">
                  <c:v>39.622777631226214</c:v>
                </c:pt>
                <c:pt idx="8" formatCode="###0.0">
                  <c:v>39.861407643753793</c:v>
                </c:pt>
                <c:pt idx="9" formatCode="###0.0">
                  <c:v>40.11607129028296</c:v>
                </c:pt>
                <c:pt idx="10" formatCode="###0.0">
                  <c:v>39.492342043826717</c:v>
                </c:pt>
                <c:pt idx="11" formatCode="###0.0">
                  <c:v>42.093800697124095</c:v>
                </c:pt>
                <c:pt idx="12" formatCode="###0.0">
                  <c:v>42.550386392826113</c:v>
                </c:pt>
                <c:pt idx="13" formatCode="###0.0">
                  <c:v>39.508600986523263</c:v>
                </c:pt>
                <c:pt idx="14" formatCode="###0.0">
                  <c:v>39.284028100404882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D-FE77-419D-B720-2DFDF30AE1D4}"/>
            </c:ext>
          </c:extLst>
        </c:ser>
        <c:ser>
          <c:idx val="12"/>
          <c:order val="12"/>
          <c:tx>
            <c:strRef>
              <c:f>Sheet1!$I$2</c:f>
              <c:strCache>
                <c:ptCount val="1"/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Sheet1!$A$3:$A$23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  <c:extLst/>
            </c:strRef>
          </c:cat>
          <c:val>
            <c:numRef>
              <c:f>Sheet1!$I$3:$I$23</c:f>
              <c:numCache>
                <c:formatCode>General</c:formatCode>
                <c:ptCount val="21"/>
                <c:pt idx="14" formatCode="###0">
                  <c:v>33.919374091299645</c:v>
                </c:pt>
                <c:pt idx="15" formatCode="###0">
                  <c:v>31.358602433845153</c:v>
                </c:pt>
                <c:pt idx="16" formatCode="###0">
                  <c:v>28.813975527706191</c:v>
                </c:pt>
                <c:pt idx="17" formatCode="###0">
                  <c:v>27.194461176985993</c:v>
                </c:pt>
                <c:pt idx="18" formatCode="###0">
                  <c:v>25.817484057886698</c:v>
                </c:pt>
                <c:pt idx="19" formatCode="###0">
                  <c:v>25.6882678133796</c:v>
                </c:pt>
                <c:pt idx="20" formatCode="###0">
                  <c:v>26.269927061464561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E-FE77-419D-B720-2DFDF30AE1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4708472"/>
        <c:axId val="324708864"/>
        <c:extLst>
          <c:ext xmlns:c15="http://schemas.microsoft.com/office/drawing/2012/chart" uri="{02D57815-91ED-43cb-92C2-25804820EDAC}">
            <c15:filteredLineSeries>
              <c15:ser>
                <c:idx val="4"/>
                <c:order val="3"/>
                <c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ln w="38100">
                    <a:solidFill>
                      <a:srgbClr val="004687"/>
                    </a:solidFill>
                  </a:ln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Sheet1!$A$3:$A$23</c15:sqref>
                        </c15:formulaRef>
                      </c:ext>
                    </c:extLst>
                    <c:strCache>
                      <c:ptCount val="21"/>
                      <c:pt idx="0">
                        <c:v>1998</c:v>
                      </c:pt>
                      <c:pt idx="1">
                        <c:v>1999</c:v>
                      </c:pt>
                      <c:pt idx="2">
                        <c:v>2000</c:v>
                      </c:pt>
                      <c:pt idx="3">
                        <c:v>2001</c:v>
                      </c:pt>
                      <c:pt idx="4">
                        <c:v>2002</c:v>
                      </c:pt>
                      <c:pt idx="5">
                        <c:v>2003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FE77-419D-B720-2DFDF30AE1D4}"/>
                  </c:ext>
                </c:extLst>
              </c15:ser>
            </c15:filteredLineSeries>
            <c15:filteredLineSeries>
              <c15:ser>
                <c:idx val="0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ln w="38100">
                    <a:solidFill>
                      <a:srgbClr val="BEBC00"/>
                    </a:solidFill>
                  </a:ln>
                </c:spPr>
                <c:marker>
                  <c:symbol val="none"/>
                </c:marker>
                <c:dPt>
                  <c:idx val="0"/>
                  <c:bubble3D val="0"/>
                  <c:spPr>
                    <a:ln w="38100">
                      <a:noFill/>
                    </a:ln>
                  </c:spPr>
                  <c:extLst xmlns:c15="http://schemas.microsoft.com/office/drawing/2012/chart">
                    <c:ext xmlns:c16="http://schemas.microsoft.com/office/drawing/2014/chart" uri="{C3380CC4-5D6E-409C-BE32-E72D297353CC}">
                      <c16:uniqueId val="{00000005-FE77-419D-B720-2DFDF30AE1D4}"/>
                    </c:ext>
                  </c:extLst>
                </c:dPt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Sheet1!$A$3:$A$23</c15:sqref>
                        </c15:formulaRef>
                      </c:ext>
                    </c:extLst>
                    <c:strCache>
                      <c:ptCount val="21"/>
                      <c:pt idx="0">
                        <c:v>1998</c:v>
                      </c:pt>
                      <c:pt idx="1">
                        <c:v>1999</c:v>
                      </c:pt>
                      <c:pt idx="2">
                        <c:v>2000</c:v>
                      </c:pt>
                      <c:pt idx="3">
                        <c:v>2001</c:v>
                      </c:pt>
                      <c:pt idx="4">
                        <c:v>2002</c:v>
                      </c:pt>
                      <c:pt idx="5">
                        <c:v>2003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FE77-419D-B720-2DFDF30AE1D4}"/>
                  </c:ext>
                </c:extLst>
              </c15:ser>
            </c15:filteredLineSeries>
            <c15:filteredLine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ln>
                    <a:solidFill>
                      <a:srgbClr val="BEBC00"/>
                    </a:solidFill>
                  </a:ln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Sheet1!$A$3:$A$23</c15:sqref>
                        </c15:formulaRef>
                      </c:ext>
                    </c:extLst>
                    <c:strCache>
                      <c:ptCount val="21"/>
                      <c:pt idx="0">
                        <c:v>1998</c:v>
                      </c:pt>
                      <c:pt idx="1">
                        <c:v>1999</c:v>
                      </c:pt>
                      <c:pt idx="2">
                        <c:v>2000</c:v>
                      </c:pt>
                      <c:pt idx="3">
                        <c:v>2001</c:v>
                      </c:pt>
                      <c:pt idx="4">
                        <c:v>2002</c:v>
                      </c:pt>
                      <c:pt idx="5">
                        <c:v>2003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FE77-419D-B720-2DFDF30AE1D4}"/>
                  </c:ext>
                </c:extLst>
              </c15:ser>
            </c15:filteredLineSeries>
            <c15:filteredLine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Sheet1!$A$3:$A$23</c15:sqref>
                        </c15:formulaRef>
                      </c:ext>
                    </c:extLst>
                    <c:strCache>
                      <c:ptCount val="21"/>
                      <c:pt idx="0">
                        <c:v>1998</c:v>
                      </c:pt>
                      <c:pt idx="1">
                        <c:v>1999</c:v>
                      </c:pt>
                      <c:pt idx="2">
                        <c:v>2000</c:v>
                      </c:pt>
                      <c:pt idx="3">
                        <c:v>2001</c:v>
                      </c:pt>
                      <c:pt idx="4">
                        <c:v>2002</c:v>
                      </c:pt>
                      <c:pt idx="5">
                        <c:v>2003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FE77-419D-B720-2DFDF30AE1D4}"/>
                  </c:ext>
                </c:extLst>
              </c15:ser>
            </c15:filteredLineSeries>
          </c:ext>
        </c:extLst>
      </c:lineChart>
      <c:catAx>
        <c:axId val="324708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5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Gill Sans MT" pitchFamily="34" charset="0"/>
                <a:ea typeface="Arial"/>
                <a:cs typeface="Arial"/>
              </a:defRPr>
            </a:pPr>
            <a:endParaRPr lang="sv-SE"/>
          </a:p>
        </c:txPr>
        <c:crossAx val="32470886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24708864"/>
        <c:scaling>
          <c:orientation val="minMax"/>
          <c:max val="50"/>
        </c:scaling>
        <c:delete val="0"/>
        <c:axPos val="l"/>
        <c:majorGridlines>
          <c:spPr>
            <a:ln w="2975">
              <a:solidFill>
                <a:schemeClr val="tx1">
                  <a:lumMod val="65000"/>
                </a:schemeClr>
              </a:solidFill>
              <a:prstDash val="solid"/>
            </a:ln>
          </c:spPr>
        </c:majorGridlines>
        <c:numFmt formatCode="General" sourceLinked="1"/>
        <c:majorTickMark val="none"/>
        <c:minorTickMark val="none"/>
        <c:tickLblPos val="nextTo"/>
        <c:spPr>
          <a:ln w="29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Gill Sans MT" pitchFamily="34" charset="0"/>
                <a:ea typeface="Arial"/>
                <a:cs typeface="Arial"/>
              </a:defRPr>
            </a:pPr>
            <a:endParaRPr lang="sv-SE"/>
          </a:p>
        </c:txPr>
        <c:crossAx val="324708472"/>
        <c:crosses val="autoZero"/>
        <c:crossBetween val="midCat"/>
        <c:majorUnit val="10"/>
      </c:valAx>
      <c:spPr>
        <a:solidFill>
          <a:schemeClr val="tx1"/>
        </a:solidFill>
        <a:ln w="2975">
          <a:solidFill>
            <a:schemeClr val="tx1"/>
          </a:solidFill>
          <a:prstDash val="solid"/>
        </a:ln>
      </c:spPr>
    </c:plotArea>
    <c:legend>
      <c:legendPos val="r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6"/>
        <c:delete val="1"/>
      </c:legendEntry>
      <c:legendEntry>
        <c:idx val="8"/>
        <c:delete val="1"/>
      </c:legendEntry>
      <c:layout>
        <c:manualLayout>
          <c:xMode val="edge"/>
          <c:yMode val="edge"/>
          <c:x val="2.2073256661800069E-2"/>
          <c:y val="3.3487624472118178E-2"/>
          <c:w val="0.90876778305092565"/>
          <c:h val="0.10941630109137"/>
        </c:manualLayout>
      </c:layout>
      <c:overlay val="0"/>
      <c:spPr>
        <a:noFill/>
        <a:ln w="2975">
          <a:noFill/>
          <a:prstDash val="solid"/>
        </a:ln>
        <a:effectLst/>
      </c:spPr>
      <c:txPr>
        <a:bodyPr/>
        <a:lstStyle/>
        <a:p>
          <a:pPr>
            <a:defRPr sz="1800" b="0" i="0" u="none" strike="noStrike" baseline="0">
              <a:solidFill>
                <a:schemeClr val="bg1"/>
              </a:solidFill>
              <a:latin typeface="Gill Sans MT" pitchFamily="34" charset="0"/>
              <a:ea typeface="Helvetica"/>
              <a:cs typeface="Helvetica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87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sv-SE"/>
    </a:p>
  </c:txPr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354780295997003E-2"/>
          <c:y val="8.1900000000000001E-2"/>
          <c:w val="0.78864554061648873"/>
          <c:h val="0.586786944444444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7a '!$A$14:$A$15</c:f>
              <c:strCache>
                <c:ptCount val="1"/>
                <c:pt idx="0">
                  <c:v>Röker dagligen/nästan dagligen Röker ibland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7a '!$B$13:$J$13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7a '!$B$14:$J$14</c:f>
              <c:numCache>
                <c:formatCode>#,##0</c:formatCode>
                <c:ptCount val="9"/>
                <c:pt idx="0">
                  <c:v>5.3571428571428568</c:v>
                </c:pt>
                <c:pt idx="1">
                  <c:v>3.125</c:v>
                </c:pt>
                <c:pt idx="2">
                  <c:v>0</c:v>
                </c:pt>
                <c:pt idx="3">
                  <c:v>3.9473684210526314</c:v>
                </c:pt>
                <c:pt idx="4">
                  <c:v>8.1081081081081088</c:v>
                </c:pt>
                <c:pt idx="5">
                  <c:v>12.244897959183673</c:v>
                </c:pt>
                <c:pt idx="6">
                  <c:v>4.4776119402985071</c:v>
                </c:pt>
                <c:pt idx="7">
                  <c:v>3.8507109004739339</c:v>
                </c:pt>
                <c:pt idx="8">
                  <c:v>3.0548597760109502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63-4A71-A48E-A718BF471FED}"/>
            </c:ext>
          </c:extLst>
        </c:ser>
        <c:ser>
          <c:idx val="3"/>
          <c:order val="1"/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7a '!$B$13:$J$13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7a '!$B$15:$J$15</c:f>
              <c:numCache>
                <c:formatCode>#,##0</c:formatCode>
                <c:ptCount val="9"/>
                <c:pt idx="0">
                  <c:v>8.9285714285714288</c:v>
                </c:pt>
                <c:pt idx="1">
                  <c:v>14.0625</c:v>
                </c:pt>
                <c:pt idx="2">
                  <c:v>1.9607843137254901</c:v>
                </c:pt>
                <c:pt idx="3">
                  <c:v>6.5789473684210522</c:v>
                </c:pt>
                <c:pt idx="4">
                  <c:v>10.810810810810811</c:v>
                </c:pt>
                <c:pt idx="5">
                  <c:v>10.204081632653061</c:v>
                </c:pt>
                <c:pt idx="6">
                  <c:v>13.432835820895523</c:v>
                </c:pt>
                <c:pt idx="7">
                  <c:v>8.0568720379146921</c:v>
                </c:pt>
                <c:pt idx="8">
                  <c:v>7.1351878706389034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63-4A71-A48E-A718BF471F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1261872"/>
        <c:axId val="331263048"/>
      </c:barChart>
      <c:catAx>
        <c:axId val="3312618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31263048"/>
        <c:crosses val="autoZero"/>
        <c:auto val="1"/>
        <c:lblAlgn val="ctr"/>
        <c:lblOffset val="100"/>
        <c:noMultiLvlLbl val="0"/>
      </c:catAx>
      <c:valAx>
        <c:axId val="331263048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sv-SE"/>
          </a:p>
        </c:txPr>
        <c:crossAx val="331261872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96081680005765"/>
          <c:y val="7.6940694751740743E-2"/>
          <c:w val="0.72750848552307923"/>
          <c:h val="0.537397969832077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7a '!$A$9</c:f>
              <c:strCache>
                <c:ptCount val="1"/>
                <c:pt idx="0">
                  <c:v>Röker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7a '!$B$8:$G$8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</c:strRef>
          </c:cat>
          <c:val>
            <c:numRef>
              <c:f>'[Diagram i rapporten Region Kalmar län 2019.xlsx]Diagram 7a '!$B$9:$G$9</c:f>
              <c:numCache>
                <c:formatCode>#,##0</c:formatCode>
                <c:ptCount val="6"/>
                <c:pt idx="0">
                  <c:v>2.807017543859649</c:v>
                </c:pt>
                <c:pt idx="1">
                  <c:v>6.0606060606060606</c:v>
                </c:pt>
                <c:pt idx="2">
                  <c:v>1.7857142857142856</c:v>
                </c:pt>
                <c:pt idx="3">
                  <c:v>8</c:v>
                </c:pt>
                <c:pt idx="4">
                  <c:v>4.7073791348600507</c:v>
                </c:pt>
                <c:pt idx="5">
                  <c:v>3.6341305088216003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47-4CB4-924B-FEDAD4C6676F}"/>
            </c:ext>
          </c:extLst>
        </c:ser>
        <c:ser>
          <c:idx val="3"/>
          <c:order val="1"/>
          <c:tx>
            <c:strRef>
              <c:f>'[Diagram i rapporten Region Kalmar län 2019.xlsx]Diagram 7a '!$A$10</c:f>
              <c:strCache>
                <c:ptCount val="1"/>
                <c:pt idx="0">
                  <c:v>Röker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7a '!$B$8:$G$8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</c:strRef>
          </c:cat>
          <c:val>
            <c:numRef>
              <c:f>'[Diagram i rapporten Region Kalmar län 2019.xlsx]Diagram 7a '!$B$10:$G$10</c:f>
              <c:numCache>
                <c:formatCode>#,##0</c:formatCode>
                <c:ptCount val="6"/>
                <c:pt idx="0">
                  <c:v>7.3684210526315779</c:v>
                </c:pt>
                <c:pt idx="1">
                  <c:v>15.151515151515152</c:v>
                </c:pt>
                <c:pt idx="2">
                  <c:v>3.5714285714285712</c:v>
                </c:pt>
                <c:pt idx="3">
                  <c:v>11.428571428571429</c:v>
                </c:pt>
                <c:pt idx="4">
                  <c:v>9.0330788804071247</c:v>
                </c:pt>
                <c:pt idx="5">
                  <c:v>8.4823094484295822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47-4CB4-924B-FEDAD4C667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3930656"/>
        <c:axId val="331262656"/>
      </c:barChart>
      <c:catAx>
        <c:axId val="3239306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sv-SE"/>
          </a:p>
        </c:txPr>
        <c:crossAx val="331262656"/>
        <c:crosses val="autoZero"/>
        <c:auto val="1"/>
        <c:lblAlgn val="ctr"/>
        <c:lblOffset val="100"/>
        <c:noMultiLvlLbl val="0"/>
      </c:catAx>
      <c:valAx>
        <c:axId val="331262656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sv-SE"/>
          </a:p>
        </c:txPr>
        <c:crossAx val="323930656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sv-SE"/>
    </a:p>
  </c:txPr>
  <c:externalData r:id="rId1">
    <c:autoUpdate val="0"/>
  </c:externalData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354780295997003E-2"/>
          <c:y val="8.1900000000000001E-2"/>
          <c:w val="0.78864554061648873"/>
          <c:h val="0.586786944444444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7a '!$A$14:$A$15</c:f>
              <c:strCache>
                <c:ptCount val="1"/>
                <c:pt idx="0">
                  <c:v>Röker dagligen/nästan dagligen Röker ibland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7a '!$B$13:$J$13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7a '!$B$14:$J$14</c:f>
              <c:numCache>
                <c:formatCode>#,##0</c:formatCode>
                <c:ptCount val="9"/>
                <c:pt idx="0">
                  <c:v>5.3571428571428568</c:v>
                </c:pt>
                <c:pt idx="1">
                  <c:v>3.125</c:v>
                </c:pt>
                <c:pt idx="2">
                  <c:v>0</c:v>
                </c:pt>
                <c:pt idx="3">
                  <c:v>3.9473684210526314</c:v>
                </c:pt>
                <c:pt idx="4">
                  <c:v>8.1081081081081088</c:v>
                </c:pt>
                <c:pt idx="5">
                  <c:v>12.244897959183673</c:v>
                </c:pt>
                <c:pt idx="6">
                  <c:v>4.4776119402985071</c:v>
                </c:pt>
                <c:pt idx="7">
                  <c:v>3.8507109004739339</c:v>
                </c:pt>
                <c:pt idx="8">
                  <c:v>3.0548597760109502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63-4A71-A48E-A718BF471FED}"/>
            </c:ext>
          </c:extLst>
        </c:ser>
        <c:ser>
          <c:idx val="3"/>
          <c:order val="1"/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7a '!$B$13:$J$13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7a '!$B$15:$J$15</c:f>
              <c:numCache>
                <c:formatCode>#,##0</c:formatCode>
                <c:ptCount val="9"/>
                <c:pt idx="0">
                  <c:v>8.9285714285714288</c:v>
                </c:pt>
                <c:pt idx="1">
                  <c:v>14.0625</c:v>
                </c:pt>
                <c:pt idx="2">
                  <c:v>1.9607843137254901</c:v>
                </c:pt>
                <c:pt idx="3">
                  <c:v>6.5789473684210522</c:v>
                </c:pt>
                <c:pt idx="4">
                  <c:v>10.810810810810811</c:v>
                </c:pt>
                <c:pt idx="5">
                  <c:v>10.204081632653061</c:v>
                </c:pt>
                <c:pt idx="6">
                  <c:v>13.432835820895523</c:v>
                </c:pt>
                <c:pt idx="7">
                  <c:v>8.0568720379146921</c:v>
                </c:pt>
                <c:pt idx="8">
                  <c:v>7.1351878706389034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63-4A71-A48E-A718BF471F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1261872"/>
        <c:axId val="331263048"/>
      </c:barChart>
      <c:catAx>
        <c:axId val="3312618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31263048"/>
        <c:crosses val="autoZero"/>
        <c:auto val="1"/>
        <c:lblAlgn val="ctr"/>
        <c:lblOffset val="100"/>
        <c:noMultiLvlLbl val="0"/>
      </c:catAx>
      <c:valAx>
        <c:axId val="331263048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one"/>
        <c:crossAx val="331261872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559533221328983E-2"/>
          <c:y val="9.1405025390284833E-2"/>
          <c:w val="0.37277636406516024"/>
          <c:h val="0.5904799999999998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7a '!$A$4</c:f>
              <c:strCache>
                <c:ptCount val="1"/>
                <c:pt idx="0">
                  <c:v>Röker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7a '!$B$3:$G$3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</c:strRef>
          </c:cat>
          <c:val>
            <c:numRef>
              <c:f>'[Diagram i rapporten Region Kalmar län 2019.xlsx]Diagram 7a '!$B$4:$G$4</c:f>
              <c:numCache>
                <c:formatCode>#,##0</c:formatCode>
                <c:ptCount val="6"/>
                <c:pt idx="0">
                  <c:v>1.2618296529968454</c:v>
                </c:pt>
                <c:pt idx="1">
                  <c:v>4.2857142857142856</c:v>
                </c:pt>
                <c:pt idx="2">
                  <c:v>0</c:v>
                </c:pt>
                <c:pt idx="3">
                  <c:v>2.4390243902439024</c:v>
                </c:pt>
                <c:pt idx="4">
                  <c:v>3.2036613272311212</c:v>
                </c:pt>
                <c:pt idx="5">
                  <c:v>2.2325354732674132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73-478D-A6E5-7F6578D671CA}"/>
            </c:ext>
          </c:extLst>
        </c:ser>
        <c:ser>
          <c:idx val="3"/>
          <c:order val="1"/>
          <c:tx>
            <c:strRef>
              <c:f>'[Diagram i rapporten Region Kalmar län 2019.xlsx]Diagram 7a '!$A$5</c:f>
              <c:strCache>
                <c:ptCount val="1"/>
                <c:pt idx="0">
                  <c:v>Röker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7a '!$B$3:$G$3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</c:strRef>
          </c:cat>
          <c:val>
            <c:numRef>
              <c:f>'[Diagram i rapporten Region Kalmar län 2019.xlsx]Diagram 7a '!$B$5:$G$5</c:f>
              <c:numCache>
                <c:formatCode>#,##0</c:formatCode>
                <c:ptCount val="6"/>
                <c:pt idx="0">
                  <c:v>7.8864353312302837</c:v>
                </c:pt>
                <c:pt idx="1">
                  <c:v>4.2857142857142856</c:v>
                </c:pt>
                <c:pt idx="2">
                  <c:v>1.7241379310344827</c:v>
                </c:pt>
                <c:pt idx="3">
                  <c:v>4.2682926829268295</c:v>
                </c:pt>
                <c:pt idx="4">
                  <c:v>7.0938215102974826</c:v>
                </c:pt>
                <c:pt idx="5">
                  <c:v>5.7419602664029368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73-478D-A6E5-7F6578D671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3933400"/>
        <c:axId val="323934184"/>
      </c:barChart>
      <c:catAx>
        <c:axId val="3239334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3934184"/>
        <c:crosses val="autoZero"/>
        <c:auto val="1"/>
        <c:lblAlgn val="ctr"/>
        <c:lblOffset val="100"/>
        <c:noMultiLvlLbl val="0"/>
      </c:catAx>
      <c:valAx>
        <c:axId val="323934184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3933400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t"/>
      <c:layout>
        <c:manualLayout>
          <c:xMode val="edge"/>
          <c:yMode val="edge"/>
          <c:x val="8.8772753751257857E-2"/>
          <c:y val="1.1075014552962798E-2"/>
          <c:w val="0.85740982545075273"/>
          <c:h val="5.4986219380559774E-2"/>
        </c:manualLayout>
      </c:layout>
      <c:overlay val="1"/>
      <c:spPr>
        <a:solidFill>
          <a:schemeClr val="tx1"/>
        </a:solidFill>
      </c:spPr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96081680005765"/>
          <c:y val="7.6940694751740743E-2"/>
          <c:w val="0.72750848552307923"/>
          <c:h val="0.537397969832077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7a '!$A$9</c:f>
              <c:strCache>
                <c:ptCount val="1"/>
                <c:pt idx="0">
                  <c:v>Röker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7a '!$B$8:$G$8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</c:strRef>
          </c:cat>
          <c:val>
            <c:numRef>
              <c:f>'[Diagram i rapporten Region Kalmar län 2019.xlsx]Diagram 7a '!$B$9:$G$9</c:f>
              <c:numCache>
                <c:formatCode>#,##0</c:formatCode>
                <c:ptCount val="6"/>
                <c:pt idx="0">
                  <c:v>2.807017543859649</c:v>
                </c:pt>
                <c:pt idx="1">
                  <c:v>6.0606060606060606</c:v>
                </c:pt>
                <c:pt idx="2">
                  <c:v>1.7857142857142856</c:v>
                </c:pt>
                <c:pt idx="3">
                  <c:v>8</c:v>
                </c:pt>
                <c:pt idx="4">
                  <c:v>4.7073791348600507</c:v>
                </c:pt>
                <c:pt idx="5">
                  <c:v>3.6341305088216003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47-4CB4-924B-FEDAD4C6676F}"/>
            </c:ext>
          </c:extLst>
        </c:ser>
        <c:ser>
          <c:idx val="3"/>
          <c:order val="1"/>
          <c:tx>
            <c:strRef>
              <c:f>'[Diagram i rapporten Region Kalmar län 2019.xlsx]Diagram 7a '!$A$10</c:f>
              <c:strCache>
                <c:ptCount val="1"/>
                <c:pt idx="0">
                  <c:v>Röker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7a '!$B$8:$G$8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</c:strRef>
          </c:cat>
          <c:val>
            <c:numRef>
              <c:f>'[Diagram i rapporten Region Kalmar län 2019.xlsx]Diagram 7a '!$B$10:$G$10</c:f>
              <c:numCache>
                <c:formatCode>#,##0</c:formatCode>
                <c:ptCount val="6"/>
                <c:pt idx="0">
                  <c:v>7.3684210526315779</c:v>
                </c:pt>
                <c:pt idx="1">
                  <c:v>15.151515151515152</c:v>
                </c:pt>
                <c:pt idx="2">
                  <c:v>3.5714285714285712</c:v>
                </c:pt>
                <c:pt idx="3">
                  <c:v>11.428571428571429</c:v>
                </c:pt>
                <c:pt idx="4">
                  <c:v>9.0330788804071247</c:v>
                </c:pt>
                <c:pt idx="5">
                  <c:v>8.4823094484295822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47-4CB4-924B-FEDAD4C667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3930656"/>
        <c:axId val="331262656"/>
      </c:barChart>
      <c:catAx>
        <c:axId val="3239306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sv-SE"/>
          </a:p>
        </c:txPr>
        <c:crossAx val="331262656"/>
        <c:crosses val="autoZero"/>
        <c:auto val="1"/>
        <c:lblAlgn val="ctr"/>
        <c:lblOffset val="100"/>
        <c:noMultiLvlLbl val="0"/>
      </c:catAx>
      <c:valAx>
        <c:axId val="331262656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one"/>
        <c:crossAx val="323930656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sv-SE"/>
    </a:p>
  </c:txPr>
  <c:externalData r:id="rId1">
    <c:autoUpdate val="0"/>
  </c:externalData>
  <c:userShapes r:id="rId2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354780295997003E-2"/>
          <c:y val="8.1900000000000001E-2"/>
          <c:w val="0.78864554061648873"/>
          <c:h val="0.586786944444444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7a '!$A$14:$A$15</c:f>
              <c:strCache>
                <c:ptCount val="1"/>
                <c:pt idx="0">
                  <c:v>Röker dagligen/nästan dagligen Röker ibland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7a '!$B$13:$J$13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7a '!$B$14:$J$14</c:f>
              <c:numCache>
                <c:formatCode>#,##0</c:formatCode>
                <c:ptCount val="9"/>
                <c:pt idx="0">
                  <c:v>5.3571428571428568</c:v>
                </c:pt>
                <c:pt idx="1">
                  <c:v>3.125</c:v>
                </c:pt>
                <c:pt idx="2">
                  <c:v>0</c:v>
                </c:pt>
                <c:pt idx="3">
                  <c:v>3.9473684210526314</c:v>
                </c:pt>
                <c:pt idx="4">
                  <c:v>8.1081081081081088</c:v>
                </c:pt>
                <c:pt idx="5">
                  <c:v>12.244897959183673</c:v>
                </c:pt>
                <c:pt idx="6">
                  <c:v>4.4776119402985071</c:v>
                </c:pt>
                <c:pt idx="7">
                  <c:v>3.8507109004739339</c:v>
                </c:pt>
                <c:pt idx="8">
                  <c:v>3.0548597760109502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63-4A71-A48E-A718BF471FED}"/>
            </c:ext>
          </c:extLst>
        </c:ser>
        <c:ser>
          <c:idx val="3"/>
          <c:order val="1"/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7a '!$B$13:$J$13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7a '!$B$15:$J$15</c:f>
              <c:numCache>
                <c:formatCode>#,##0</c:formatCode>
                <c:ptCount val="9"/>
                <c:pt idx="0">
                  <c:v>8.9285714285714288</c:v>
                </c:pt>
                <c:pt idx="1">
                  <c:v>14.0625</c:v>
                </c:pt>
                <c:pt idx="2">
                  <c:v>1.9607843137254901</c:v>
                </c:pt>
                <c:pt idx="3">
                  <c:v>6.5789473684210522</c:v>
                </c:pt>
                <c:pt idx="4">
                  <c:v>10.810810810810811</c:v>
                </c:pt>
                <c:pt idx="5">
                  <c:v>10.204081632653061</c:v>
                </c:pt>
                <c:pt idx="6">
                  <c:v>13.432835820895523</c:v>
                </c:pt>
                <c:pt idx="7">
                  <c:v>8.0568720379146921</c:v>
                </c:pt>
                <c:pt idx="8">
                  <c:v>7.1351878706389034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63-4A71-A48E-A718BF471F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1261872"/>
        <c:axId val="331263048"/>
      </c:barChart>
      <c:catAx>
        <c:axId val="3312618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31263048"/>
        <c:crosses val="autoZero"/>
        <c:auto val="1"/>
        <c:lblAlgn val="ctr"/>
        <c:lblOffset val="100"/>
        <c:noMultiLvlLbl val="0"/>
      </c:catAx>
      <c:valAx>
        <c:axId val="331263048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one"/>
        <c:crossAx val="331261872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354780295997003E-2"/>
          <c:y val="8.1900000000000001E-2"/>
          <c:w val="0.78864554061648873"/>
          <c:h val="0.586786944444444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7b'!$A$14:$A$15</c:f>
              <c:strCache>
                <c:ptCount val="1"/>
                <c:pt idx="0">
                  <c:v>Röker dagligen/nästan dagligen Röker ibland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7b'!$B$13:$F$13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7b'!$B$14:$F$14</c:f>
              <c:numCache>
                <c:formatCode>#,##0</c:formatCode>
                <c:ptCount val="5"/>
                <c:pt idx="0">
                  <c:v>9.67741935483871</c:v>
                </c:pt>
                <c:pt idx="1">
                  <c:v>15.714285714285714</c:v>
                </c:pt>
                <c:pt idx="2">
                  <c:v>3.7037037037037033</c:v>
                </c:pt>
                <c:pt idx="3">
                  <c:v>6.3093243997766617</c:v>
                </c:pt>
                <c:pt idx="4">
                  <c:v>5.175160948091909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64-4EC9-8288-9DE9150F6302}"/>
            </c:ext>
          </c:extLst>
        </c:ser>
        <c:ser>
          <c:idx val="3"/>
          <c:order val="1"/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7b'!$B$13:$F$13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7b'!$B$15:$F$15</c:f>
              <c:numCache>
                <c:formatCode>#,##0</c:formatCode>
                <c:ptCount val="5"/>
                <c:pt idx="0">
                  <c:v>14.516129032258066</c:v>
                </c:pt>
                <c:pt idx="1">
                  <c:v>14.285714285714285</c:v>
                </c:pt>
                <c:pt idx="2">
                  <c:v>20.987654320987652</c:v>
                </c:pt>
                <c:pt idx="3">
                  <c:v>18.816303740926855</c:v>
                </c:pt>
                <c:pt idx="4">
                  <c:v>15.27441907868163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64-4EC9-8288-9DE9150F63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1103120"/>
        <c:axId val="401102336"/>
      </c:barChart>
      <c:catAx>
        <c:axId val="4011031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401102336"/>
        <c:crosses val="autoZero"/>
        <c:auto val="1"/>
        <c:lblAlgn val="ctr"/>
        <c:lblOffset val="100"/>
        <c:noMultiLvlLbl val="0"/>
      </c:catAx>
      <c:valAx>
        <c:axId val="401102336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sv-SE"/>
          </a:p>
        </c:txPr>
        <c:crossAx val="401103120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96081680005765"/>
          <c:y val="7.6940694751740743E-2"/>
          <c:w val="0.72750848552307923"/>
          <c:h val="0.537397969832077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7b'!$A$9</c:f>
              <c:strCache>
                <c:ptCount val="1"/>
                <c:pt idx="0">
                  <c:v>Röker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7b'!$B$8:$I$8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</c:strRef>
          </c:cat>
          <c:val>
            <c:numRef>
              <c:f>'[Diagram i rapporten Region Kalmar län 2019.xlsx]Diagram 7b'!$B$9:$I$9</c:f>
              <c:numCache>
                <c:formatCode>#,##0</c:formatCode>
                <c:ptCount val="8"/>
                <c:pt idx="0">
                  <c:v>7.4324324324324325</c:v>
                </c:pt>
                <c:pt idx="1">
                  <c:v>6.3492063492063489</c:v>
                </c:pt>
                <c:pt idx="2">
                  <c:v>4.1322314049586781</c:v>
                </c:pt>
                <c:pt idx="3">
                  <c:v>10.227272727272728</c:v>
                </c:pt>
                <c:pt idx="4">
                  <c:v>1.8181818181818181</c:v>
                </c:pt>
                <c:pt idx="5">
                  <c:v>6.1224489795918364</c:v>
                </c:pt>
                <c:pt idx="6">
                  <c:v>6.875753920386007</c:v>
                </c:pt>
                <c:pt idx="7">
                  <c:v>6.4063978630821623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9C-463F-9B90-218E5A07BC3E}"/>
            </c:ext>
          </c:extLst>
        </c:ser>
        <c:ser>
          <c:idx val="3"/>
          <c:order val="1"/>
          <c:tx>
            <c:strRef>
              <c:f>'[Diagram i rapporten Region Kalmar län 2019.xlsx]Diagram 7b'!$A$10</c:f>
              <c:strCache>
                <c:ptCount val="1"/>
                <c:pt idx="0">
                  <c:v>Röker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7b'!$B$8:$I$8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</c:strRef>
          </c:cat>
          <c:val>
            <c:numRef>
              <c:f>'[Diagram i rapporten Region Kalmar län 2019.xlsx]Diagram 7b'!$B$10:$I$10</c:f>
              <c:numCache>
                <c:formatCode>#,##0</c:formatCode>
                <c:ptCount val="8"/>
                <c:pt idx="0">
                  <c:v>18.581081081081081</c:v>
                </c:pt>
                <c:pt idx="1">
                  <c:v>12.698412698412698</c:v>
                </c:pt>
                <c:pt idx="2">
                  <c:v>14.049586776859504</c:v>
                </c:pt>
                <c:pt idx="3">
                  <c:v>10.227272727272728</c:v>
                </c:pt>
                <c:pt idx="4">
                  <c:v>12.727272727272727</c:v>
                </c:pt>
                <c:pt idx="5">
                  <c:v>20.408163265306122</c:v>
                </c:pt>
                <c:pt idx="6">
                  <c:v>17.490952955367913</c:v>
                </c:pt>
                <c:pt idx="7">
                  <c:v>14.924948117705227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9C-463F-9B90-218E5A07BC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1263440"/>
        <c:axId val="401099984"/>
      </c:barChart>
      <c:catAx>
        <c:axId val="3312634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sv-SE"/>
          </a:p>
        </c:txPr>
        <c:crossAx val="401099984"/>
        <c:crosses val="autoZero"/>
        <c:auto val="1"/>
        <c:lblAlgn val="ctr"/>
        <c:lblOffset val="100"/>
        <c:noMultiLvlLbl val="0"/>
      </c:catAx>
      <c:valAx>
        <c:axId val="401099984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sv-SE"/>
          </a:p>
        </c:txPr>
        <c:crossAx val="331263440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sv-SE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7496031746031748E-2"/>
          <c:y val="2.2827020202020196E-2"/>
          <c:w val="0.91990476190476189"/>
          <c:h val="0.6328556471931995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'Diagram 1b'!$A$4</c:f>
              <c:strCache>
                <c:ptCount val="1"/>
                <c:pt idx="0">
                  <c:v>Pojkar</c:v>
                </c:pt>
              </c:strCache>
            </c:strRef>
          </c:tx>
          <c:spPr>
            <a:solidFill>
              <a:srgbClr val="004687"/>
            </a:solidFill>
            <a:ln>
              <a:noFill/>
            </a:ln>
          </c:spPr>
          <c:invertIfNegative val="0"/>
          <c:cat>
            <c:strRef>
              <c:f>'Diagram 1b'!$B$3:$L$3</c:f>
              <c:strCache>
                <c:ptCount val="11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Hultsfred</c:v>
                </c:pt>
                <c:pt idx="7">
                  <c:v>Emmaboda</c:v>
                </c:pt>
                <c:pt idx="8">
                  <c:v>Borgholm</c:v>
                </c:pt>
                <c:pt idx="9">
                  <c:v>Kalmar län</c:v>
                </c:pt>
                <c:pt idx="10">
                  <c:v>Riket</c:v>
                </c:pt>
              </c:strCache>
            </c:strRef>
          </c:cat>
          <c:val>
            <c:numRef>
              <c:f>'Diagram 1b'!$B$4:$L$4</c:f>
              <c:numCache>
                <c:formatCode>###0</c:formatCode>
                <c:ptCount val="11"/>
                <c:pt idx="0">
                  <c:v>72.865853658536579</c:v>
                </c:pt>
                <c:pt idx="1">
                  <c:v>75</c:v>
                </c:pt>
                <c:pt idx="2">
                  <c:v>72.549019607843135</c:v>
                </c:pt>
                <c:pt idx="3">
                  <c:v>76.19047619047619</c:v>
                </c:pt>
                <c:pt idx="4">
                  <c:v>62.745098039215684</c:v>
                </c:pt>
                <c:pt idx="5">
                  <c:v>87.037037037037038</c:v>
                </c:pt>
                <c:pt idx="9">
                  <c:v>73.432518597236978</c:v>
                </c:pt>
                <c:pt idx="10">
                  <c:v>67.249869156722909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7C-4228-AB07-0BBECF8B3D32}"/>
            </c:ext>
          </c:extLst>
        </c:ser>
        <c:ser>
          <c:idx val="0"/>
          <c:order val="1"/>
          <c:tx>
            <c:strRef>
              <c:f>'Diagram 1b'!$A$5</c:f>
              <c:strCache>
                <c:ptCount val="1"/>
                <c:pt idx="0">
                  <c:v>Flickor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'Diagram 1b'!$B$3:$L$3</c:f>
              <c:strCache>
                <c:ptCount val="11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Hultsfred</c:v>
                </c:pt>
                <c:pt idx="7">
                  <c:v>Emmaboda</c:v>
                </c:pt>
                <c:pt idx="8">
                  <c:v>Borgholm</c:v>
                </c:pt>
                <c:pt idx="9">
                  <c:v>Kalmar län</c:v>
                </c:pt>
                <c:pt idx="10">
                  <c:v>Riket</c:v>
                </c:pt>
              </c:strCache>
            </c:strRef>
          </c:cat>
          <c:val>
            <c:numRef>
              <c:f>'Diagram 1b'!$B$5:$L$5</c:f>
              <c:numCache>
                <c:formatCode>###0</c:formatCode>
                <c:ptCount val="11"/>
                <c:pt idx="0">
                  <c:v>73.986486486486484</c:v>
                </c:pt>
                <c:pt idx="1">
                  <c:v>69.841269841269835</c:v>
                </c:pt>
                <c:pt idx="2">
                  <c:v>76.033057851239676</c:v>
                </c:pt>
                <c:pt idx="3">
                  <c:v>64.772727272727266</c:v>
                </c:pt>
                <c:pt idx="4">
                  <c:v>60</c:v>
                </c:pt>
                <c:pt idx="5">
                  <c:v>75.510204081632651</c:v>
                </c:pt>
                <c:pt idx="9">
                  <c:v>71.65259348612787</c:v>
                </c:pt>
                <c:pt idx="10">
                  <c:v>70.812208316273782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7C-4228-AB07-0BBECF8B3D32}"/>
            </c:ext>
          </c:extLst>
        </c:ser>
        <c:ser>
          <c:idx val="2"/>
          <c:order val="2"/>
          <c:tx>
            <c:strRef>
              <c:f>'Diagram 1b'!$A$6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'Diagram 1b'!$B$3:$L$3</c:f>
              <c:strCache>
                <c:ptCount val="11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Hultsfred</c:v>
                </c:pt>
                <c:pt idx="7">
                  <c:v>Emmaboda</c:v>
                </c:pt>
                <c:pt idx="8">
                  <c:v>Borgholm</c:v>
                </c:pt>
                <c:pt idx="9">
                  <c:v>Kalmar län</c:v>
                </c:pt>
                <c:pt idx="10">
                  <c:v>Riket</c:v>
                </c:pt>
              </c:strCache>
            </c:strRef>
          </c:cat>
          <c:val>
            <c:numRef>
              <c:f>'Diagram 1b'!$B$6:$L$6</c:f>
              <c:numCache>
                <c:formatCode>General</c:formatCode>
                <c:ptCount val="11"/>
                <c:pt idx="0">
                  <c:v>73</c:v>
                </c:pt>
                <c:pt idx="1">
                  <c:v>73</c:v>
                </c:pt>
                <c:pt idx="2">
                  <c:v>74</c:v>
                </c:pt>
                <c:pt idx="3">
                  <c:v>72</c:v>
                </c:pt>
                <c:pt idx="4">
                  <c:v>62</c:v>
                </c:pt>
                <c:pt idx="5">
                  <c:v>82</c:v>
                </c:pt>
                <c:pt idx="6" formatCode="###0">
                  <c:v>74.193548387096769</c:v>
                </c:pt>
                <c:pt idx="7" formatCode="###0">
                  <c:v>64.285714285714292</c:v>
                </c:pt>
                <c:pt idx="8" formatCode="###0">
                  <c:v>75.308641975308646</c:v>
                </c:pt>
                <c:pt idx="9" formatCode="###0">
                  <c:v>72.696817420435508</c:v>
                </c:pt>
                <c:pt idx="10" formatCode="###0">
                  <c:v>68.877201438530037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7C-4228-AB07-0BBECF8B3D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7009824"/>
        <c:axId val="317009432"/>
      </c:barChart>
      <c:catAx>
        <c:axId val="3170098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17009432"/>
        <c:crosses val="autoZero"/>
        <c:auto val="1"/>
        <c:lblAlgn val="ctr"/>
        <c:lblOffset val="100"/>
        <c:noMultiLvlLbl val="0"/>
      </c:catAx>
      <c:valAx>
        <c:axId val="317009432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17009824"/>
        <c:crosses val="autoZero"/>
        <c:crossBetween val="between"/>
        <c:majorUnit val="20"/>
      </c:val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r"/>
      <c:layout>
        <c:manualLayout>
          <c:xMode val="edge"/>
          <c:yMode val="edge"/>
          <c:x val="0.38413914117488313"/>
          <c:y val="4.7100085976425912E-2"/>
          <c:w val="0.45869166666666666"/>
          <c:h val="6.696898148148149E-2"/>
        </c:manualLayout>
      </c:layout>
      <c:overlay val="0"/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354780295997003E-2"/>
          <c:y val="8.1900000000000001E-2"/>
          <c:w val="0.78864554061648873"/>
          <c:h val="0.586786944444444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7b'!$A$14:$A$15</c:f>
              <c:strCache>
                <c:ptCount val="1"/>
                <c:pt idx="0">
                  <c:v>Röker dagligen/nästan dagligen Röker ibland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7b'!$B$13:$F$13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7b'!$B$14:$F$14</c:f>
              <c:numCache>
                <c:formatCode>#,##0</c:formatCode>
                <c:ptCount val="5"/>
                <c:pt idx="0">
                  <c:v>9.67741935483871</c:v>
                </c:pt>
                <c:pt idx="1">
                  <c:v>15.714285714285714</c:v>
                </c:pt>
                <c:pt idx="2">
                  <c:v>3.7037037037037033</c:v>
                </c:pt>
                <c:pt idx="3">
                  <c:v>6.3093243997766617</c:v>
                </c:pt>
                <c:pt idx="4">
                  <c:v>5.175160948091909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64-4EC9-8288-9DE9150F6302}"/>
            </c:ext>
          </c:extLst>
        </c:ser>
        <c:ser>
          <c:idx val="3"/>
          <c:order val="1"/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7b'!$B$13:$F$13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7b'!$B$15:$F$15</c:f>
              <c:numCache>
                <c:formatCode>#,##0</c:formatCode>
                <c:ptCount val="5"/>
                <c:pt idx="0">
                  <c:v>14.516129032258066</c:v>
                </c:pt>
                <c:pt idx="1">
                  <c:v>14.285714285714285</c:v>
                </c:pt>
                <c:pt idx="2">
                  <c:v>20.987654320987652</c:v>
                </c:pt>
                <c:pt idx="3">
                  <c:v>18.816303740926855</c:v>
                </c:pt>
                <c:pt idx="4">
                  <c:v>15.27441907868163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64-4EC9-8288-9DE9150F63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1103120"/>
        <c:axId val="401102336"/>
      </c:barChart>
      <c:catAx>
        <c:axId val="4011031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401102336"/>
        <c:crosses val="autoZero"/>
        <c:auto val="1"/>
        <c:lblAlgn val="ctr"/>
        <c:lblOffset val="100"/>
        <c:noMultiLvlLbl val="0"/>
      </c:catAx>
      <c:valAx>
        <c:axId val="401102336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one"/>
        <c:crossAx val="401103120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559533221328983E-2"/>
          <c:y val="9.1405025390284833E-2"/>
          <c:w val="0.37277636406516024"/>
          <c:h val="0.5904799999999998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7b'!$A$4</c:f>
              <c:strCache>
                <c:ptCount val="1"/>
                <c:pt idx="0">
                  <c:v>Röker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7b'!$B$3:$I$3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</c:strRef>
          </c:cat>
          <c:val>
            <c:numRef>
              <c:f>'[Diagram i rapporten Region Kalmar län 2019.xlsx]Diagram 7b'!$B$4:$I$4</c:f>
              <c:numCache>
                <c:formatCode>#,##0</c:formatCode>
                <c:ptCount val="8"/>
                <c:pt idx="0">
                  <c:v>3.9634146341463414</c:v>
                </c:pt>
                <c:pt idx="1">
                  <c:v>7.1428571428571423</c:v>
                </c:pt>
                <c:pt idx="2">
                  <c:v>1.9607843137254901</c:v>
                </c:pt>
                <c:pt idx="3">
                  <c:v>10.317460317460316</c:v>
                </c:pt>
                <c:pt idx="4">
                  <c:v>1.9607843137254901</c:v>
                </c:pt>
                <c:pt idx="5">
                  <c:v>5.5555555555555554</c:v>
                </c:pt>
                <c:pt idx="6">
                  <c:v>5.63230605738576</c:v>
                </c:pt>
                <c:pt idx="7">
                  <c:v>3.9300802225744835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B3-4C31-A29F-DCA14421455A}"/>
            </c:ext>
          </c:extLst>
        </c:ser>
        <c:ser>
          <c:idx val="3"/>
          <c:order val="1"/>
          <c:tx>
            <c:strRef>
              <c:f>'[Diagram i rapporten Region Kalmar län 2019.xlsx]Diagram 7b'!$A$5</c:f>
              <c:strCache>
                <c:ptCount val="1"/>
                <c:pt idx="0">
                  <c:v>Röker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7b'!$B$3:$I$3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</c:strRef>
          </c:cat>
          <c:val>
            <c:numRef>
              <c:f>'[Diagram i rapporten Region Kalmar län 2019.xlsx]Diagram 7b'!$B$5:$I$5</c:f>
              <c:numCache>
                <c:formatCode>#,##0</c:formatCode>
                <c:ptCount val="8"/>
                <c:pt idx="0">
                  <c:v>20.121951219512198</c:v>
                </c:pt>
                <c:pt idx="1">
                  <c:v>22.61904761904762</c:v>
                </c:pt>
                <c:pt idx="2">
                  <c:v>21.568627450980394</c:v>
                </c:pt>
                <c:pt idx="3">
                  <c:v>22.222222222222221</c:v>
                </c:pt>
                <c:pt idx="4">
                  <c:v>21.568627450980394</c:v>
                </c:pt>
                <c:pt idx="5">
                  <c:v>25.925925925925924</c:v>
                </c:pt>
                <c:pt idx="6">
                  <c:v>19.978746014877792</c:v>
                </c:pt>
                <c:pt idx="7">
                  <c:v>15.589455660254927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B3-4C31-A29F-DCA1442145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1260304"/>
        <c:axId val="331259912"/>
      </c:barChart>
      <c:catAx>
        <c:axId val="3312603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31259912"/>
        <c:crosses val="autoZero"/>
        <c:auto val="1"/>
        <c:lblAlgn val="ctr"/>
        <c:lblOffset val="100"/>
        <c:noMultiLvlLbl val="0"/>
      </c:catAx>
      <c:valAx>
        <c:axId val="331259912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31260304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t"/>
      <c:legendEntry>
        <c:idx val="0"/>
        <c:txPr>
          <a:bodyPr/>
          <a:lstStyle/>
          <a:p>
            <a:pPr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sv-SE"/>
          </a:p>
        </c:txPr>
      </c:legendEntry>
      <c:legendEntry>
        <c:idx val="1"/>
        <c:txPr>
          <a:bodyPr/>
          <a:lstStyle/>
          <a:p>
            <a:pPr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sv-SE"/>
          </a:p>
        </c:txPr>
      </c:legendEntry>
      <c:layout>
        <c:manualLayout>
          <c:xMode val="edge"/>
          <c:yMode val="edge"/>
          <c:x val="8.8772753751257857E-2"/>
          <c:y val="1.1075014552962798E-2"/>
          <c:w val="0.85740982545075273"/>
          <c:h val="5.4986219380559774E-2"/>
        </c:manualLayout>
      </c:layout>
      <c:overlay val="1"/>
      <c:spPr>
        <a:solidFill>
          <a:schemeClr val="tx1"/>
        </a:solidFill>
      </c:spPr>
      <c:txPr>
        <a:bodyPr/>
        <a:lstStyle/>
        <a:p>
          <a:pPr>
            <a:defRPr sz="1800"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96081680005765"/>
          <c:y val="7.6940694751740743E-2"/>
          <c:w val="0.72750848552307923"/>
          <c:h val="0.537397969832077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7b'!$A$9</c:f>
              <c:strCache>
                <c:ptCount val="1"/>
                <c:pt idx="0">
                  <c:v>Röker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7b'!$B$8:$I$8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</c:strRef>
          </c:cat>
          <c:val>
            <c:numRef>
              <c:f>'[Diagram i rapporten Region Kalmar län 2019.xlsx]Diagram 7b'!$B$9:$I$9</c:f>
              <c:numCache>
                <c:formatCode>#,##0</c:formatCode>
                <c:ptCount val="8"/>
                <c:pt idx="0">
                  <c:v>7.4324324324324325</c:v>
                </c:pt>
                <c:pt idx="1">
                  <c:v>6.3492063492063489</c:v>
                </c:pt>
                <c:pt idx="2">
                  <c:v>4.1322314049586781</c:v>
                </c:pt>
                <c:pt idx="3">
                  <c:v>10.227272727272728</c:v>
                </c:pt>
                <c:pt idx="4">
                  <c:v>1.8181818181818181</c:v>
                </c:pt>
                <c:pt idx="5">
                  <c:v>6.1224489795918364</c:v>
                </c:pt>
                <c:pt idx="6">
                  <c:v>6.875753920386007</c:v>
                </c:pt>
                <c:pt idx="7">
                  <c:v>6.4063978630821623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9C-463F-9B90-218E5A07BC3E}"/>
            </c:ext>
          </c:extLst>
        </c:ser>
        <c:ser>
          <c:idx val="3"/>
          <c:order val="1"/>
          <c:tx>
            <c:strRef>
              <c:f>'[Diagram i rapporten Region Kalmar län 2019.xlsx]Diagram 7b'!$A$10</c:f>
              <c:strCache>
                <c:ptCount val="1"/>
                <c:pt idx="0">
                  <c:v>Röker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7b'!$B$8:$I$8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</c:strRef>
          </c:cat>
          <c:val>
            <c:numRef>
              <c:f>'[Diagram i rapporten Region Kalmar län 2019.xlsx]Diagram 7b'!$B$10:$I$10</c:f>
              <c:numCache>
                <c:formatCode>#,##0</c:formatCode>
                <c:ptCount val="8"/>
                <c:pt idx="0">
                  <c:v>18.581081081081081</c:v>
                </c:pt>
                <c:pt idx="1">
                  <c:v>12.698412698412698</c:v>
                </c:pt>
                <c:pt idx="2">
                  <c:v>14.049586776859504</c:v>
                </c:pt>
                <c:pt idx="3">
                  <c:v>10.227272727272728</c:v>
                </c:pt>
                <c:pt idx="4">
                  <c:v>12.727272727272727</c:v>
                </c:pt>
                <c:pt idx="5">
                  <c:v>20.408163265306122</c:v>
                </c:pt>
                <c:pt idx="6">
                  <c:v>17.490952955367913</c:v>
                </c:pt>
                <c:pt idx="7">
                  <c:v>14.924948117705227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9C-463F-9B90-218E5A07BC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1263440"/>
        <c:axId val="401099984"/>
      </c:barChart>
      <c:catAx>
        <c:axId val="3312634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sv-SE"/>
          </a:p>
        </c:txPr>
        <c:crossAx val="401099984"/>
        <c:crosses val="autoZero"/>
        <c:auto val="1"/>
        <c:lblAlgn val="ctr"/>
        <c:lblOffset val="100"/>
        <c:noMultiLvlLbl val="0"/>
      </c:catAx>
      <c:valAx>
        <c:axId val="401099984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one"/>
        <c:crossAx val="331263440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sv-SE"/>
    </a:p>
  </c:txPr>
  <c:externalData r:id="rId1">
    <c:autoUpdate val="0"/>
  </c:externalData>
  <c:userShapes r:id="rId2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354780295997003E-2"/>
          <c:y val="8.1900000000000001E-2"/>
          <c:w val="0.78864554061648873"/>
          <c:h val="0.586786944444444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7b'!$A$14:$A$15</c:f>
              <c:strCache>
                <c:ptCount val="1"/>
                <c:pt idx="0">
                  <c:v>Röker dagligen/nästan dagligen Röker ibland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7b'!$B$13:$F$13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7b'!$B$14:$F$14</c:f>
              <c:numCache>
                <c:formatCode>#,##0</c:formatCode>
                <c:ptCount val="5"/>
                <c:pt idx="0">
                  <c:v>9.67741935483871</c:v>
                </c:pt>
                <c:pt idx="1">
                  <c:v>15.714285714285714</c:v>
                </c:pt>
                <c:pt idx="2">
                  <c:v>3.7037037037037033</c:v>
                </c:pt>
                <c:pt idx="3">
                  <c:v>6.3093243997766617</c:v>
                </c:pt>
                <c:pt idx="4">
                  <c:v>5.175160948091909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64-4EC9-8288-9DE9150F6302}"/>
            </c:ext>
          </c:extLst>
        </c:ser>
        <c:ser>
          <c:idx val="3"/>
          <c:order val="1"/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7b'!$B$13:$F$13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7b'!$B$15:$F$15</c:f>
              <c:numCache>
                <c:formatCode>#,##0</c:formatCode>
                <c:ptCount val="5"/>
                <c:pt idx="0">
                  <c:v>14.516129032258066</c:v>
                </c:pt>
                <c:pt idx="1">
                  <c:v>14.285714285714285</c:v>
                </c:pt>
                <c:pt idx="2">
                  <c:v>20.987654320987652</c:v>
                </c:pt>
                <c:pt idx="3">
                  <c:v>18.816303740926855</c:v>
                </c:pt>
                <c:pt idx="4">
                  <c:v>15.27441907868163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64-4EC9-8288-9DE9150F63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1103120"/>
        <c:axId val="401102336"/>
      </c:barChart>
      <c:catAx>
        <c:axId val="4011031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401102336"/>
        <c:crosses val="autoZero"/>
        <c:auto val="1"/>
        <c:lblAlgn val="ctr"/>
        <c:lblOffset val="100"/>
        <c:noMultiLvlLbl val="0"/>
      </c:catAx>
      <c:valAx>
        <c:axId val="401102336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one"/>
        <c:crossAx val="401103120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5869722541757233E-2"/>
          <c:y val="8.899930689403486E-2"/>
          <c:w val="0.91397849462365899"/>
          <c:h val="0.794290780349029"/>
        </c:manualLayout>
      </c:layout>
      <c:lineChart>
        <c:grouping val="standard"/>
        <c:varyColors val="0"/>
        <c:ser>
          <c:idx val="1"/>
          <c:order val="0"/>
          <c:tx>
            <c:strRef>
              <c:f>Sheet1!$B$3</c:f>
              <c:strCache>
                <c:ptCount val="1"/>
                <c:pt idx="0">
                  <c:v>Pojkar, åk 9</c:v>
                </c:pt>
              </c:strCache>
            </c:strRef>
          </c:tx>
          <c:spPr>
            <a:ln w="38100">
              <a:solidFill>
                <a:srgbClr val="004687"/>
              </a:solidFill>
              <a:prstDash val="dash"/>
            </a:ln>
          </c:spPr>
          <c:marker>
            <c:symbol val="none"/>
          </c:marker>
          <c:cat>
            <c:strRef>
              <c:f>Sheet1!$A$4:$A$24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</c:strRef>
          </c:cat>
          <c:val>
            <c:numRef>
              <c:f>Sheet1!$B$4:$B$24</c:f>
              <c:numCache>
                <c:formatCode>General</c:formatCode>
                <c:ptCount val="21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47-4460-909E-9759F50FA61C}"/>
            </c:ext>
          </c:extLst>
        </c:ser>
        <c:ser>
          <c:idx val="3"/>
          <c:order val="2"/>
          <c:tx>
            <c:strRef>
              <c:f>Sheet1!$D$3</c:f>
              <c:strCache>
                <c:ptCount val="1"/>
                <c:pt idx="0">
                  <c:v>Pojkar, åk 9</c:v>
                </c:pt>
              </c:strCache>
            </c:strRef>
          </c:tx>
          <c:spPr>
            <a:ln w="38100">
              <a:solidFill>
                <a:srgbClr val="004687"/>
              </a:solidFill>
              <a:prstDash val="dash"/>
            </a:ln>
          </c:spPr>
          <c:marker>
            <c:symbol val="none"/>
          </c:marker>
          <c:cat>
            <c:strRef>
              <c:f>Sheet1!$A$4:$A$24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</c:strRef>
          </c:cat>
          <c:val>
            <c:numRef>
              <c:f>Sheet1!$D$4:$D$24</c:f>
              <c:numCache>
                <c:formatCode>0.0</c:formatCode>
                <c:ptCount val="21"/>
                <c:pt idx="0">
                  <c:v>20.507622654394599</c:v>
                </c:pt>
                <c:pt idx="1">
                  <c:v>23.983676204159327</c:v>
                </c:pt>
                <c:pt idx="2">
                  <c:v>26.122046976398398</c:v>
                </c:pt>
                <c:pt idx="3">
                  <c:v>27.296647712533449</c:v>
                </c:pt>
                <c:pt idx="4">
                  <c:v>25.23582212448332</c:v>
                </c:pt>
                <c:pt idx="5">
                  <c:v>24.271932734940521</c:v>
                </c:pt>
                <c:pt idx="6">
                  <c:v>20.714506346150756</c:v>
                </c:pt>
                <c:pt idx="7">
                  <c:v>20.609106919134181</c:v>
                </c:pt>
                <c:pt idx="8">
                  <c:v>20.040166052273182</c:v>
                </c:pt>
                <c:pt idx="9">
                  <c:v>16.929041204521226</c:v>
                </c:pt>
                <c:pt idx="10">
                  <c:v>16.411874456151768</c:v>
                </c:pt>
                <c:pt idx="11">
                  <c:v>15.742157941866321</c:v>
                </c:pt>
                <c:pt idx="12">
                  <c:v>16.296076107150572</c:v>
                </c:pt>
                <c:pt idx="13">
                  <c:v>12.642192398973783</c:v>
                </c:pt>
                <c:pt idx="14">
                  <c:v>13.742593564869573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047-4460-909E-9759F50FA61C}"/>
            </c:ext>
          </c:extLst>
        </c:ser>
        <c:ser>
          <c:idx val="4"/>
          <c:order val="3"/>
          <c:tx>
            <c:strRef>
              <c:f>Sheet1!$E$3</c:f>
              <c:strCache>
                <c:ptCount val="1"/>
                <c:pt idx="0">
                  <c:v>Pojkar, åk 9</c:v>
                </c:pt>
              </c:strCache>
            </c:strRef>
          </c:tx>
          <c:spPr>
            <a:ln w="38100">
              <a:solidFill>
                <a:srgbClr val="004687"/>
              </a:solidFill>
              <a:prstDash val="dash"/>
            </a:ln>
          </c:spPr>
          <c:marker>
            <c:symbol val="none"/>
          </c:marker>
          <c:cat>
            <c:strRef>
              <c:f>Sheet1!$A$4:$A$24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</c:strRef>
          </c:cat>
          <c:val>
            <c:numRef>
              <c:f>Sheet1!$E$4:$E$24</c:f>
              <c:numCache>
                <c:formatCode>General</c:formatCode>
                <c:ptCount val="21"/>
                <c:pt idx="14" formatCode="0.0">
                  <c:v>11.132969419823134</c:v>
                </c:pt>
                <c:pt idx="15" formatCode="0.0">
                  <c:v>9.6389668373575503</c:v>
                </c:pt>
                <c:pt idx="16" formatCode="0.0">
                  <c:v>8.9484231733923263</c:v>
                </c:pt>
                <c:pt idx="17" formatCode="0.0">
                  <c:v>9.7702417556571302</c:v>
                </c:pt>
                <c:pt idx="18" formatCode="0.0">
                  <c:v>9</c:v>
                </c:pt>
                <c:pt idx="19" formatCode="0.0">
                  <c:v>9</c:v>
                </c:pt>
                <c:pt idx="20" formatCode="0">
                  <c:v>9.9567752693572036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047-4460-909E-9759F50FA61C}"/>
            </c:ext>
          </c:extLst>
        </c:ser>
        <c:ser>
          <c:idx val="0"/>
          <c:order val="4"/>
          <c:tx>
            <c:strRef>
              <c:f>Sheet1!$F$3</c:f>
              <c:strCache>
                <c:ptCount val="1"/>
                <c:pt idx="0">
                  <c:v>Flickor, åk 9</c:v>
                </c:pt>
              </c:strCache>
            </c:strRef>
          </c:tx>
          <c:spPr>
            <a:ln w="38100">
              <a:solidFill>
                <a:srgbClr val="BEBC00"/>
              </a:solidFill>
            </a:ln>
          </c:spPr>
          <c:marker>
            <c:symbol val="none"/>
          </c:marker>
          <c:cat>
            <c:strRef>
              <c:f>Sheet1!$A$4:$A$24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</c:strRef>
          </c:cat>
          <c:val>
            <c:numRef>
              <c:f>Sheet1!$F$4:$F$24</c:f>
              <c:numCache>
                <c:formatCode>General</c:formatCode>
                <c:ptCount val="21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047-4460-909E-9759F50FA61C}"/>
            </c:ext>
          </c:extLst>
        </c:ser>
        <c:ser>
          <c:idx val="6"/>
          <c:order val="6"/>
          <c:tx>
            <c:strRef>
              <c:f>Sheet1!$H$3</c:f>
              <c:strCache>
                <c:ptCount val="1"/>
                <c:pt idx="0">
                  <c:v>Flickor, åk 9</c:v>
                </c:pt>
              </c:strCache>
            </c:strRef>
          </c:tx>
          <c:spPr>
            <a:ln w="38100">
              <a:solidFill>
                <a:srgbClr val="BEBC00"/>
              </a:solidFill>
            </a:ln>
          </c:spPr>
          <c:marker>
            <c:symbol val="none"/>
          </c:marker>
          <c:cat>
            <c:strRef>
              <c:f>Sheet1!$A$4:$A$24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</c:strRef>
          </c:cat>
          <c:val>
            <c:numRef>
              <c:f>Sheet1!$H$4:$H$24</c:f>
              <c:numCache>
                <c:formatCode>0.0</c:formatCode>
                <c:ptCount val="21"/>
                <c:pt idx="0">
                  <c:v>2.2819281797109685</c:v>
                </c:pt>
                <c:pt idx="1">
                  <c:v>3.4393571955389355</c:v>
                </c:pt>
                <c:pt idx="2">
                  <c:v>3.5835505285945581</c:v>
                </c:pt>
                <c:pt idx="3">
                  <c:v>5.1560913078986683</c:v>
                </c:pt>
                <c:pt idx="4">
                  <c:v>5.1889255158094088</c:v>
                </c:pt>
                <c:pt idx="5">
                  <c:v>6.1217148625168516</c:v>
                </c:pt>
                <c:pt idx="6">
                  <c:v>7.5671015164712063</c:v>
                </c:pt>
                <c:pt idx="7">
                  <c:v>5.9659135705185946</c:v>
                </c:pt>
                <c:pt idx="8">
                  <c:v>6.982144511243856</c:v>
                </c:pt>
                <c:pt idx="9">
                  <c:v>4.5735905731157018</c:v>
                </c:pt>
                <c:pt idx="10">
                  <c:v>3.893235374691808</c:v>
                </c:pt>
                <c:pt idx="11">
                  <c:v>4.1270886894644674</c:v>
                </c:pt>
                <c:pt idx="12">
                  <c:v>3.7124063140127292</c:v>
                </c:pt>
                <c:pt idx="13">
                  <c:v>3.4701212263537826</c:v>
                </c:pt>
                <c:pt idx="14">
                  <c:v>2.1333069883114733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047-4460-909E-9759F50FA61C}"/>
            </c:ext>
          </c:extLst>
        </c:ser>
        <c:ser>
          <c:idx val="7"/>
          <c:order val="7"/>
          <c:tx>
            <c:strRef>
              <c:f>Sheet1!$I$3</c:f>
              <c:strCache>
                <c:ptCount val="1"/>
                <c:pt idx="0">
                  <c:v>Flickor, åk 9</c:v>
                </c:pt>
              </c:strCache>
            </c:strRef>
          </c:tx>
          <c:spPr>
            <a:ln>
              <a:solidFill>
                <a:srgbClr val="BEBC00"/>
              </a:solidFill>
            </a:ln>
          </c:spPr>
          <c:marker>
            <c:symbol val="none"/>
          </c:marker>
          <c:cat>
            <c:strRef>
              <c:f>Sheet1!$A$4:$A$24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</c:strRef>
          </c:cat>
          <c:val>
            <c:numRef>
              <c:f>Sheet1!$I$4:$I$24</c:f>
              <c:numCache>
                <c:formatCode>General</c:formatCode>
                <c:ptCount val="21"/>
                <c:pt idx="14" formatCode="0.0">
                  <c:v>1.8835281785921332</c:v>
                </c:pt>
                <c:pt idx="15" formatCode="0.0">
                  <c:v>1.960859094842105</c:v>
                </c:pt>
                <c:pt idx="16" formatCode="0.0">
                  <c:v>2.592363357651374</c:v>
                </c:pt>
                <c:pt idx="17" formatCode="0.0">
                  <c:v>1.5368657164484616</c:v>
                </c:pt>
                <c:pt idx="18" formatCode="0.0">
                  <c:v>1.35</c:v>
                </c:pt>
                <c:pt idx="19" formatCode="0.0">
                  <c:v>2</c:v>
                </c:pt>
                <c:pt idx="20" formatCode="0">
                  <c:v>2.6578638435023949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7047-4460-909E-9759F50FA61C}"/>
            </c:ext>
          </c:extLst>
        </c:ser>
        <c:ser>
          <c:idx val="9"/>
          <c:order val="9"/>
          <c:tx>
            <c:strRef>
              <c:f>Sheet1!$K$3</c:f>
              <c:strCache>
                <c:ptCount val="1"/>
                <c:pt idx="0">
                  <c:v>Pojkar, gy 2 </c:v>
                </c:pt>
              </c:strCache>
            </c:strRef>
          </c:tx>
          <c:spPr>
            <a:ln w="38100">
              <a:solidFill>
                <a:srgbClr val="F29200"/>
              </a:solidFill>
              <a:prstDash val="dash"/>
            </a:ln>
          </c:spPr>
          <c:marker>
            <c:symbol val="none"/>
          </c:marker>
          <c:cat>
            <c:strRef>
              <c:f>Sheet1!$A$4:$A$24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</c:strRef>
          </c:cat>
          <c:val>
            <c:numRef>
              <c:f>Sheet1!$K$4:$K$24</c:f>
              <c:numCache>
                <c:formatCode>General</c:formatCode>
                <c:ptCount val="21"/>
                <c:pt idx="6" formatCode="0.0">
                  <c:v>28.598350840639309</c:v>
                </c:pt>
                <c:pt idx="7" formatCode="0.0">
                  <c:v>28.704380749992744</c:v>
                </c:pt>
                <c:pt idx="8" formatCode="0.0">
                  <c:v>29.212979619329698</c:v>
                </c:pt>
                <c:pt idx="9" formatCode="0.0">
                  <c:v>26.760641605111559</c:v>
                </c:pt>
                <c:pt idx="10" formatCode="0.0">
                  <c:v>23.128895314422628</c:v>
                </c:pt>
                <c:pt idx="11" formatCode="0.0">
                  <c:v>23.871349060598341</c:v>
                </c:pt>
                <c:pt idx="12" formatCode="0.0">
                  <c:v>26.764633458989017</c:v>
                </c:pt>
                <c:pt idx="13" formatCode="0.0">
                  <c:v>24.61260539185146</c:v>
                </c:pt>
                <c:pt idx="14" formatCode="0.0">
                  <c:v>23.649823755575532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7047-4460-909E-9759F50FA61C}"/>
            </c:ext>
          </c:extLst>
        </c:ser>
        <c:ser>
          <c:idx val="10"/>
          <c:order val="10"/>
          <c:tx>
            <c:strRef>
              <c:f>Sheet1!$L$3</c:f>
              <c:strCache>
                <c:ptCount val="1"/>
                <c:pt idx="0">
                  <c:v>Pojkar, gy 2 </c:v>
                </c:pt>
              </c:strCache>
            </c:strRef>
          </c:tx>
          <c:spPr>
            <a:ln w="38100">
              <a:solidFill>
                <a:srgbClr val="F29200"/>
              </a:solidFill>
              <a:prstDash val="dash"/>
            </a:ln>
          </c:spPr>
          <c:marker>
            <c:symbol val="none"/>
          </c:marker>
          <c:cat>
            <c:strRef>
              <c:f>Sheet1!$A$4:$A$24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</c:strRef>
          </c:cat>
          <c:val>
            <c:numRef>
              <c:f>Sheet1!$L$4:$L$24</c:f>
              <c:numCache>
                <c:formatCode>General</c:formatCode>
                <c:ptCount val="21"/>
                <c:pt idx="14" formatCode="0.0">
                  <c:v>20.721087645834931</c:v>
                </c:pt>
                <c:pt idx="15" formatCode="0.0">
                  <c:v>21.680358195972005</c:v>
                </c:pt>
                <c:pt idx="16" formatCode="0.0">
                  <c:v>22.498863807237015</c:v>
                </c:pt>
                <c:pt idx="17" formatCode="0.0">
                  <c:v>22.656544182346586</c:v>
                </c:pt>
                <c:pt idx="18">
                  <c:v>20.139562000000002</c:v>
                </c:pt>
                <c:pt idx="19" formatCode="0">
                  <c:v>21.942827569926873</c:v>
                </c:pt>
                <c:pt idx="20" formatCode="0">
                  <c:v>21.070523186031458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7047-4460-909E-9759F50FA61C}"/>
            </c:ext>
          </c:extLst>
        </c:ser>
        <c:ser>
          <c:idx val="11"/>
          <c:order val="11"/>
          <c:tx>
            <c:strRef>
              <c:f>Sheet1!$M$3</c:f>
              <c:strCache>
                <c:ptCount val="1"/>
                <c:pt idx="0">
                  <c:v>Flickor, gy 2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strRef>
              <c:f>Sheet1!$A$4:$A$24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</c:strRef>
          </c:cat>
          <c:val>
            <c:numRef>
              <c:f>Sheet1!$M$4:$M$24</c:f>
              <c:numCache>
                <c:formatCode>General</c:formatCode>
                <c:ptCount val="21"/>
                <c:pt idx="6" formatCode="0.0">
                  <c:v>8.6897871928016457</c:v>
                </c:pt>
                <c:pt idx="7" formatCode="0.0">
                  <c:v>11.188474641670336</c:v>
                </c:pt>
                <c:pt idx="8" formatCode="0.0">
                  <c:v>10.694688238391224</c:v>
                </c:pt>
                <c:pt idx="9" formatCode="0.0">
                  <c:v>10.177209254907604</c:v>
                </c:pt>
                <c:pt idx="10" formatCode="0.0">
                  <c:v>8.9303151193585499</c:v>
                </c:pt>
                <c:pt idx="11" formatCode="0.0">
                  <c:v>7.1335369111852005</c:v>
                </c:pt>
                <c:pt idx="12" formatCode="0.0">
                  <c:v>7.8227835147287461</c:v>
                </c:pt>
                <c:pt idx="13" formatCode="0.0">
                  <c:v>7.0921663731395999</c:v>
                </c:pt>
                <c:pt idx="14" formatCode="0.0">
                  <c:v>5.0823484982481961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7047-4460-909E-9759F50FA61C}"/>
            </c:ext>
          </c:extLst>
        </c:ser>
        <c:ser>
          <c:idx val="12"/>
          <c:order val="12"/>
          <c:tx>
            <c:strRef>
              <c:f>Sheet1!$N$3</c:f>
              <c:strCache>
                <c:ptCount val="1"/>
                <c:pt idx="0">
                  <c:v>Flickor, gy 2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strRef>
              <c:f>Sheet1!$A$4:$A$24</c:f>
              <c:strCach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strCache>
            </c:strRef>
          </c:cat>
          <c:val>
            <c:numRef>
              <c:f>Sheet1!$N$4:$N$24</c:f>
              <c:numCache>
                <c:formatCode>General</c:formatCode>
                <c:ptCount val="21"/>
                <c:pt idx="14" formatCode="0.0">
                  <c:v>4.3954452981457175</c:v>
                </c:pt>
                <c:pt idx="15" formatCode="0.0">
                  <c:v>4.5104127672059375</c:v>
                </c:pt>
                <c:pt idx="16" formatCode="0.0">
                  <c:v>3.6451030847861783</c:v>
                </c:pt>
                <c:pt idx="17" formatCode="0.0">
                  <c:v>3.7610455005495638</c:v>
                </c:pt>
                <c:pt idx="18">
                  <c:v>4.8939209999999997</c:v>
                </c:pt>
                <c:pt idx="19" formatCode="0">
                  <c:v>5.5571825986439363</c:v>
                </c:pt>
                <c:pt idx="20" formatCode="0">
                  <c:v>6.302257515644631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7047-4460-909E-9759F50FA6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6861720"/>
        <c:axId val="324709648"/>
        <c:extLst>
          <c:ext xmlns:c15="http://schemas.microsoft.com/office/drawing/2012/chart" uri="{02D57815-91ED-43cb-92C2-25804820EDAC}">
            <c15:filteredLineSeries>
              <c15:ser>
                <c:idx val="2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Sheet1!$C$3</c15:sqref>
                        </c15:formulaRef>
                      </c:ext>
                    </c:extLst>
                    <c:strCache>
                      <c:ptCount val="1"/>
                      <c:pt idx="0">
                        <c:v>Pojkar, åk 9</c:v>
                      </c:pt>
                    </c:strCache>
                  </c:strRef>
                </c:tx>
                <c:spPr>
                  <a:ln w="38100">
                    <a:solidFill>
                      <a:srgbClr val="004687"/>
                    </a:solidFill>
                    <a:prstDash val="dash"/>
                  </a:ln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Sheet1!$A$4:$A$24</c15:sqref>
                        </c15:formulaRef>
                      </c:ext>
                    </c:extLst>
                    <c:strCache>
                      <c:ptCount val="21"/>
                      <c:pt idx="0">
                        <c:v>1998</c:v>
                      </c:pt>
                      <c:pt idx="1">
                        <c:v>1999</c:v>
                      </c:pt>
                      <c:pt idx="2">
                        <c:v>2000</c:v>
                      </c:pt>
                      <c:pt idx="3">
                        <c:v>2001</c:v>
                      </c:pt>
                      <c:pt idx="4">
                        <c:v>2002</c:v>
                      </c:pt>
                      <c:pt idx="5">
                        <c:v>2003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Sheet1!$C$4:$C$24</c15:sqref>
                        </c15:formulaRef>
                      </c:ext>
                    </c:extLst>
                    <c:numCache>
                      <c:formatCode>General</c:formatCode>
                      <c:ptCount val="21"/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7047-4460-909E-9759F50FA61C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Sheet1!$G$3</c15:sqref>
                        </c15:formulaRef>
                      </c:ext>
                    </c:extLst>
                    <c:strCache>
                      <c:ptCount val="1"/>
                      <c:pt idx="0">
                        <c:v>Flickor, åk 9</c:v>
                      </c:pt>
                    </c:strCache>
                  </c:strRef>
                </c:tx>
                <c:spPr>
                  <a:ln w="38100">
                    <a:solidFill>
                      <a:srgbClr val="BEBC00"/>
                    </a:solidFill>
                  </a:ln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Sheet1!$A$4:$A$24</c15:sqref>
                        </c15:formulaRef>
                      </c:ext>
                    </c:extLst>
                    <c:strCache>
                      <c:ptCount val="21"/>
                      <c:pt idx="0">
                        <c:v>1998</c:v>
                      </c:pt>
                      <c:pt idx="1">
                        <c:v>1999</c:v>
                      </c:pt>
                      <c:pt idx="2">
                        <c:v>2000</c:v>
                      </c:pt>
                      <c:pt idx="3">
                        <c:v>2001</c:v>
                      </c:pt>
                      <c:pt idx="4">
                        <c:v>2002</c:v>
                      </c:pt>
                      <c:pt idx="5">
                        <c:v>2003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Sheet1!$G$4:$G$24</c15:sqref>
                        </c15:formulaRef>
                      </c:ext>
                    </c:extLst>
                    <c:numCache>
                      <c:formatCode>General</c:formatCode>
                      <c:ptCount val="21"/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7047-4460-909E-9759F50FA61C}"/>
                  </c:ext>
                </c:extLst>
              </c15:ser>
            </c15:filteredLineSeries>
            <c15:filteredLine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Sheet1!$J$3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Sheet1!$A$4:$A$24</c15:sqref>
                        </c15:formulaRef>
                      </c:ext>
                    </c:extLst>
                    <c:strCache>
                      <c:ptCount val="21"/>
                      <c:pt idx="0">
                        <c:v>1998</c:v>
                      </c:pt>
                      <c:pt idx="1">
                        <c:v>1999</c:v>
                      </c:pt>
                      <c:pt idx="2">
                        <c:v>2000</c:v>
                      </c:pt>
                      <c:pt idx="3">
                        <c:v>2001</c:v>
                      </c:pt>
                      <c:pt idx="4">
                        <c:v>2002</c:v>
                      </c:pt>
                      <c:pt idx="5">
                        <c:v>2003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Sheet1!$J$4:$J$24</c15:sqref>
                        </c15:formulaRef>
                      </c:ext>
                    </c:extLst>
                    <c:numCache>
                      <c:formatCode>General</c:formatCode>
                      <c:ptCount val="21"/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7047-4460-909E-9759F50FA61C}"/>
                  </c:ext>
                </c:extLst>
              </c15:ser>
            </c15:filteredLineSeries>
          </c:ext>
        </c:extLst>
      </c:lineChart>
      <c:catAx>
        <c:axId val="376861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5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Gill Sans MT" pitchFamily="34" charset="0"/>
                <a:ea typeface="Arial"/>
                <a:cs typeface="Arial"/>
              </a:defRPr>
            </a:pPr>
            <a:endParaRPr lang="sv-SE"/>
          </a:p>
        </c:txPr>
        <c:crossAx val="32470964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24709648"/>
        <c:scaling>
          <c:orientation val="minMax"/>
          <c:max val="50"/>
        </c:scaling>
        <c:delete val="0"/>
        <c:axPos val="l"/>
        <c:majorGridlines>
          <c:spPr>
            <a:ln w="2975">
              <a:solidFill>
                <a:schemeClr val="tx1">
                  <a:lumMod val="65000"/>
                </a:schemeClr>
              </a:solidFill>
              <a:prstDash val="solid"/>
            </a:ln>
          </c:spPr>
        </c:majorGridlines>
        <c:numFmt formatCode="0" sourceLinked="0"/>
        <c:majorTickMark val="none"/>
        <c:minorTickMark val="none"/>
        <c:tickLblPos val="nextTo"/>
        <c:spPr>
          <a:ln w="29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Gill Sans MT" pitchFamily="34" charset="0"/>
                <a:ea typeface="Arial"/>
                <a:cs typeface="Arial"/>
              </a:defRPr>
            </a:pPr>
            <a:endParaRPr lang="sv-SE"/>
          </a:p>
        </c:txPr>
        <c:crossAx val="376861720"/>
        <c:crosses val="autoZero"/>
        <c:crossBetween val="midCat"/>
        <c:majorUnit val="10"/>
      </c:valAx>
      <c:spPr>
        <a:solidFill>
          <a:schemeClr val="tx1"/>
        </a:solidFill>
        <a:ln w="2975">
          <a:solidFill>
            <a:schemeClr val="tx1"/>
          </a:solidFill>
          <a:prstDash val="solid"/>
        </a:ln>
      </c:spPr>
    </c:plotArea>
    <c:legend>
      <c:legendPos val="t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7"/>
        <c:delete val="1"/>
      </c:legendEntry>
      <c:legendEntry>
        <c:idx val="9"/>
        <c:delete val="1"/>
      </c:legendEntry>
      <c:layout>
        <c:manualLayout>
          <c:xMode val="edge"/>
          <c:yMode val="edge"/>
          <c:x val="8.58844862566637E-2"/>
          <c:y val="0.10756472252932001"/>
          <c:w val="0.86691820396521801"/>
          <c:h val="0.13924029267551699"/>
        </c:manualLayout>
      </c:layout>
      <c:overlay val="0"/>
      <c:txPr>
        <a:bodyPr/>
        <a:lstStyle/>
        <a:p>
          <a:pPr>
            <a:defRPr sz="1800" b="0" baseline="0">
              <a:solidFill>
                <a:schemeClr val="bg1"/>
              </a:solidFill>
              <a:latin typeface="Gill Sans MT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87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sv-SE"/>
    </a:p>
  </c:txPr>
  <c:externalData r:id="rId2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378805820725365E-2"/>
          <c:y val="9.7101110737681129E-2"/>
          <c:w val="0.86732505224378131"/>
          <c:h val="0.583259166666666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8a'!$A$15</c:f>
              <c:strCache>
                <c:ptCount val="1"/>
                <c:pt idx="0">
                  <c:v>Snusar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8a'!$B$14:$J$14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8a'!$B$15:$J$15</c:f>
              <c:numCache>
                <c:formatCode>#,##0</c:formatCode>
                <c:ptCount val="9"/>
                <c:pt idx="0">
                  <c:v>8.9285714285714288</c:v>
                </c:pt>
                <c:pt idx="1">
                  <c:v>3.125</c:v>
                </c:pt>
                <c:pt idx="2">
                  <c:v>3.9215686274509802</c:v>
                </c:pt>
                <c:pt idx="3">
                  <c:v>10.526315789473683</c:v>
                </c:pt>
                <c:pt idx="4">
                  <c:v>7.2072072072072073</c:v>
                </c:pt>
                <c:pt idx="5">
                  <c:v>18.367346938775512</c:v>
                </c:pt>
                <c:pt idx="6">
                  <c:v>10.44776119402985</c:v>
                </c:pt>
                <c:pt idx="7">
                  <c:v>5.2725118483412325</c:v>
                </c:pt>
                <c:pt idx="8">
                  <c:v>4.9474794815406922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D7-47C4-BC99-BA630D0BD5B9}"/>
            </c:ext>
          </c:extLst>
        </c:ser>
        <c:ser>
          <c:idx val="3"/>
          <c:order val="1"/>
          <c:tx>
            <c:strRef>
              <c:f>'[Diagram i rapporten Region Kalmar län 2019.xlsx]Diagram 8a'!$A$16</c:f>
              <c:strCache>
                <c:ptCount val="1"/>
                <c:pt idx="0">
                  <c:v>Snusar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8a'!$B$14:$J$14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8a'!$B$16:$J$16</c:f>
              <c:numCache>
                <c:formatCode>#,##0</c:formatCode>
                <c:ptCount val="9"/>
                <c:pt idx="0">
                  <c:v>1.7857142857142856</c:v>
                </c:pt>
                <c:pt idx="1">
                  <c:v>10.9375</c:v>
                </c:pt>
                <c:pt idx="2">
                  <c:v>1.9607843137254901</c:v>
                </c:pt>
                <c:pt idx="3">
                  <c:v>5.2631578947368416</c:v>
                </c:pt>
                <c:pt idx="4">
                  <c:v>5.4054054054054053</c:v>
                </c:pt>
                <c:pt idx="5">
                  <c:v>2.0408163265306123</c:v>
                </c:pt>
                <c:pt idx="6">
                  <c:v>4.4776119402985071</c:v>
                </c:pt>
                <c:pt idx="7">
                  <c:v>4.4431279620853079</c:v>
                </c:pt>
                <c:pt idx="8">
                  <c:v>3.7998823585243366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D7-47C4-BC99-BA630D0BD5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9775352"/>
        <c:axId val="399775744"/>
      </c:barChart>
      <c:catAx>
        <c:axId val="399775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9775744"/>
        <c:crosses val="autoZero"/>
        <c:auto val="1"/>
        <c:lblAlgn val="ctr"/>
        <c:lblOffset val="100"/>
        <c:noMultiLvlLbl val="0"/>
      </c:catAx>
      <c:valAx>
        <c:axId val="399775744"/>
        <c:scaling>
          <c:orientation val="minMax"/>
          <c:max val="3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sv-SE"/>
          </a:p>
        </c:txPr>
        <c:crossAx val="399775352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973383469733818E-2"/>
          <c:y val="8.9853917892236609E-2"/>
          <c:w val="0.83485669028405074"/>
          <c:h val="0.537397969832077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8a'!$A$9</c:f>
              <c:strCache>
                <c:ptCount val="1"/>
                <c:pt idx="0">
                  <c:v>Snusar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8a'!$B$8:$G$8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</c:strRef>
          </c:cat>
          <c:val>
            <c:numRef>
              <c:f>'[Diagram i rapporten Region Kalmar län 2019.xlsx]Diagram 8a'!$B$9:$G$9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0.1272264631043257</c:v>
                </c:pt>
                <c:pt idx="5">
                  <c:v>0.7131444534115603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8B-48D8-9E66-0FCCF45DB0CD}"/>
            </c:ext>
          </c:extLst>
        </c:ser>
        <c:ser>
          <c:idx val="3"/>
          <c:order val="1"/>
          <c:tx>
            <c:strRef>
              <c:f>'[Diagram i rapporten Region Kalmar län 2019.xlsx]Diagram 8a'!$A$10</c:f>
              <c:strCache>
                <c:ptCount val="1"/>
                <c:pt idx="0">
                  <c:v>Snusar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8a'!$B$8:$G$8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</c:strRef>
          </c:cat>
          <c:val>
            <c:numRef>
              <c:f>'[Diagram i rapporten Region Kalmar län 2019.xlsx]Diagram 8a'!$B$10:$G$10</c:f>
              <c:numCache>
                <c:formatCode>#,##0</c:formatCode>
                <c:ptCount val="6"/>
                <c:pt idx="0">
                  <c:v>2.807017543859649</c:v>
                </c:pt>
                <c:pt idx="1">
                  <c:v>1.5151515151515151</c:v>
                </c:pt>
                <c:pt idx="2">
                  <c:v>5.3571428571428568</c:v>
                </c:pt>
                <c:pt idx="3">
                  <c:v>2.2857142857142856</c:v>
                </c:pt>
                <c:pt idx="4">
                  <c:v>2.6717557251908395</c:v>
                </c:pt>
                <c:pt idx="5">
                  <c:v>2.4559447044317144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8B-48D8-9E66-0FCCF45DB0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2006384"/>
        <c:axId val="322007560"/>
      </c:barChart>
      <c:catAx>
        <c:axId val="3220063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2007560"/>
        <c:crosses val="autoZero"/>
        <c:auto val="1"/>
        <c:lblAlgn val="ctr"/>
        <c:lblOffset val="100"/>
        <c:noMultiLvlLbl val="0"/>
      </c:catAx>
      <c:valAx>
        <c:axId val="322007560"/>
        <c:scaling>
          <c:orientation val="minMax"/>
          <c:max val="3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sv-SE"/>
          </a:p>
        </c:txPr>
        <c:crossAx val="322006384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706915963883947E-3"/>
          <c:y val="9.9538835247608717E-2"/>
          <c:w val="0.87199266947880627"/>
          <c:h val="0.583259166666666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8a'!$A$15</c:f>
              <c:strCache>
                <c:ptCount val="1"/>
                <c:pt idx="0">
                  <c:v>Snusar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8a'!$B$14:$J$14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8a'!$B$15:$J$15</c:f>
              <c:numCache>
                <c:formatCode>#,##0</c:formatCode>
                <c:ptCount val="9"/>
                <c:pt idx="0">
                  <c:v>8.9285714285714288</c:v>
                </c:pt>
                <c:pt idx="1">
                  <c:v>3.125</c:v>
                </c:pt>
                <c:pt idx="2">
                  <c:v>3.9215686274509802</c:v>
                </c:pt>
                <c:pt idx="3">
                  <c:v>10.526315789473683</c:v>
                </c:pt>
                <c:pt idx="4">
                  <c:v>7.2072072072072073</c:v>
                </c:pt>
                <c:pt idx="5">
                  <c:v>18.367346938775512</c:v>
                </c:pt>
                <c:pt idx="6">
                  <c:v>10.44776119402985</c:v>
                </c:pt>
                <c:pt idx="7">
                  <c:v>5.2725118483412325</c:v>
                </c:pt>
                <c:pt idx="8">
                  <c:v>4.9474794815406922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D7-47C4-BC99-BA630D0BD5B9}"/>
            </c:ext>
          </c:extLst>
        </c:ser>
        <c:ser>
          <c:idx val="3"/>
          <c:order val="1"/>
          <c:tx>
            <c:strRef>
              <c:f>'[Diagram i rapporten Region Kalmar län 2019.xlsx]Diagram 8a'!$A$16</c:f>
              <c:strCache>
                <c:ptCount val="1"/>
                <c:pt idx="0">
                  <c:v>Snusar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8a'!$B$14:$J$14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8a'!$B$16:$J$16</c:f>
              <c:numCache>
                <c:formatCode>#,##0</c:formatCode>
                <c:ptCount val="9"/>
                <c:pt idx="0">
                  <c:v>1.7857142857142856</c:v>
                </c:pt>
                <c:pt idx="1">
                  <c:v>10.9375</c:v>
                </c:pt>
                <c:pt idx="2">
                  <c:v>1.9607843137254901</c:v>
                </c:pt>
                <c:pt idx="3">
                  <c:v>5.2631578947368416</c:v>
                </c:pt>
                <c:pt idx="4">
                  <c:v>5.4054054054054053</c:v>
                </c:pt>
                <c:pt idx="5">
                  <c:v>2.0408163265306123</c:v>
                </c:pt>
                <c:pt idx="6">
                  <c:v>4.4776119402985071</c:v>
                </c:pt>
                <c:pt idx="7">
                  <c:v>4.4431279620853079</c:v>
                </c:pt>
                <c:pt idx="8">
                  <c:v>3.7998823585243366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D7-47C4-BC99-BA630D0BD5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9775352"/>
        <c:axId val="399775744"/>
      </c:barChart>
      <c:catAx>
        <c:axId val="399775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9775744"/>
        <c:crosses val="autoZero"/>
        <c:auto val="1"/>
        <c:lblAlgn val="ctr"/>
        <c:lblOffset val="100"/>
        <c:noMultiLvlLbl val="0"/>
      </c:catAx>
      <c:valAx>
        <c:axId val="399775744"/>
        <c:scaling>
          <c:orientation val="minMax"/>
          <c:max val="3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out"/>
        <c:minorTickMark val="none"/>
        <c:tickLblPos val="none"/>
        <c:crossAx val="399775352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50733413525496E-2"/>
          <c:y val="0.10551611111111214"/>
          <c:w val="0.37619547858449737"/>
          <c:h val="0.586952222222222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8a'!$A$4</c:f>
              <c:strCache>
                <c:ptCount val="1"/>
                <c:pt idx="0">
                  <c:v>Snusar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8a'!$B$3:$G$3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</c:strRef>
          </c:cat>
          <c:val>
            <c:numRef>
              <c:f>'[Diagram i rapporten Region Kalmar län 2019.xlsx]Diagram 8a'!$B$4:$G$4</c:f>
              <c:numCache>
                <c:formatCode>#,##0</c:formatCode>
                <c:ptCount val="6"/>
                <c:pt idx="0">
                  <c:v>9.1482649842271293</c:v>
                </c:pt>
                <c:pt idx="1">
                  <c:v>11.428571428571429</c:v>
                </c:pt>
                <c:pt idx="2">
                  <c:v>1.7241379310344827</c:v>
                </c:pt>
                <c:pt idx="3">
                  <c:v>5.4878048780487809</c:v>
                </c:pt>
                <c:pt idx="4">
                  <c:v>9.8398169336384438</c:v>
                </c:pt>
                <c:pt idx="5">
                  <c:v>8.2852937325821188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4A-47D9-8075-546762AA12BE}"/>
            </c:ext>
          </c:extLst>
        </c:ser>
        <c:ser>
          <c:idx val="3"/>
          <c:order val="1"/>
          <c:tx>
            <c:strRef>
              <c:f>'[Diagram i rapporten Region Kalmar län 2019.xlsx]Diagram 8a'!$A$5</c:f>
              <c:strCache>
                <c:ptCount val="1"/>
                <c:pt idx="0">
                  <c:v>Snusar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8a'!$B$3:$G$3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</c:strRef>
          </c:cat>
          <c:val>
            <c:numRef>
              <c:f>'[Diagram i rapporten Region Kalmar län 2019.xlsx]Diagram 8a'!$B$5:$G$5</c:f>
              <c:numCache>
                <c:formatCode>#,##0</c:formatCode>
                <c:ptCount val="6"/>
                <c:pt idx="0">
                  <c:v>7.5709779179810726</c:v>
                </c:pt>
                <c:pt idx="1">
                  <c:v>4.2857142857142856</c:v>
                </c:pt>
                <c:pt idx="2">
                  <c:v>1.7241379310344827</c:v>
                </c:pt>
                <c:pt idx="3">
                  <c:v>3.0487804878048781</c:v>
                </c:pt>
                <c:pt idx="4">
                  <c:v>5.720823798627003</c:v>
                </c:pt>
                <c:pt idx="5">
                  <c:v>4.7075652359593576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4A-47D9-8075-546762AA12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2007168"/>
        <c:axId val="322007952"/>
      </c:barChart>
      <c:catAx>
        <c:axId val="3220071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2007952"/>
        <c:crosses val="autoZero"/>
        <c:auto val="1"/>
        <c:lblAlgn val="ctr"/>
        <c:lblOffset val="100"/>
        <c:noMultiLvlLbl val="0"/>
      </c:catAx>
      <c:valAx>
        <c:axId val="322007952"/>
        <c:scaling>
          <c:orientation val="minMax"/>
          <c:max val="3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2007168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t"/>
      <c:layout>
        <c:manualLayout>
          <c:xMode val="edge"/>
          <c:yMode val="edge"/>
          <c:x val="0.12005103364947131"/>
          <c:y val="1.5196666666666664E-2"/>
          <c:w val="0.8706530663977472"/>
          <c:h val="5.4986219380559774E-2"/>
        </c:manualLayout>
      </c:layout>
      <c:overlay val="1"/>
      <c:spPr>
        <a:solidFill>
          <a:schemeClr val="tx1"/>
        </a:solidFill>
      </c:spPr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973383469733818E-2"/>
          <c:y val="8.9853917892236609E-2"/>
          <c:w val="0.83485669028405074"/>
          <c:h val="0.537397969832077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8a'!$A$9</c:f>
              <c:strCache>
                <c:ptCount val="1"/>
                <c:pt idx="0">
                  <c:v>Snusar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8a'!$B$8:$G$8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</c:strRef>
          </c:cat>
          <c:val>
            <c:numRef>
              <c:f>'[Diagram i rapporten Region Kalmar län 2019.xlsx]Diagram 8a'!$B$9:$G$9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0.1272264631043257</c:v>
                </c:pt>
                <c:pt idx="5">
                  <c:v>0.7131444534115603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8B-48D8-9E66-0FCCF45DB0CD}"/>
            </c:ext>
          </c:extLst>
        </c:ser>
        <c:ser>
          <c:idx val="3"/>
          <c:order val="1"/>
          <c:tx>
            <c:strRef>
              <c:f>'[Diagram i rapporten Region Kalmar län 2019.xlsx]Diagram 8a'!$A$10</c:f>
              <c:strCache>
                <c:ptCount val="1"/>
                <c:pt idx="0">
                  <c:v>Snusar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8a'!$B$8:$G$8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</c:strRef>
          </c:cat>
          <c:val>
            <c:numRef>
              <c:f>'[Diagram i rapporten Region Kalmar län 2019.xlsx]Diagram 8a'!$B$10:$G$10</c:f>
              <c:numCache>
                <c:formatCode>#,##0</c:formatCode>
                <c:ptCount val="6"/>
                <c:pt idx="0">
                  <c:v>2.807017543859649</c:v>
                </c:pt>
                <c:pt idx="1">
                  <c:v>1.5151515151515151</c:v>
                </c:pt>
                <c:pt idx="2">
                  <c:v>5.3571428571428568</c:v>
                </c:pt>
                <c:pt idx="3">
                  <c:v>2.2857142857142856</c:v>
                </c:pt>
                <c:pt idx="4">
                  <c:v>2.6717557251908395</c:v>
                </c:pt>
                <c:pt idx="5">
                  <c:v>2.4559447044317144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8B-48D8-9E66-0FCCF45DB0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2006384"/>
        <c:axId val="322007560"/>
      </c:barChart>
      <c:catAx>
        <c:axId val="3220063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2007560"/>
        <c:crosses val="autoZero"/>
        <c:auto val="1"/>
        <c:lblAlgn val="ctr"/>
        <c:lblOffset val="100"/>
        <c:noMultiLvlLbl val="0"/>
      </c:catAx>
      <c:valAx>
        <c:axId val="322007560"/>
        <c:scaling>
          <c:orientation val="minMax"/>
          <c:max val="3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none"/>
        <c:minorTickMark val="none"/>
        <c:tickLblPos val="none"/>
        <c:crossAx val="322006384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53034384867182E-2"/>
          <c:y val="0.10183135154033165"/>
          <c:w val="0.72791518446819081"/>
          <c:h val="0.54382367264333553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4687"/>
            </a:solidFill>
          </c:spPr>
          <c:invertIfNegative val="0"/>
          <c:cat>
            <c:strRef>
              <c:f>'Diagram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'Diagram 2a'!$C$20:$K$20</c:f>
              <c:numCache>
                <c:formatCode>###0.00</c:formatCode>
                <c:ptCount val="9"/>
                <c:pt idx="0">
                  <c:v>0.85615357142857162</c:v>
                </c:pt>
                <c:pt idx="1">
                  <c:v>0.60072968750000011</c:v>
                </c:pt>
                <c:pt idx="2">
                  <c:v>0.38363921568627457</c:v>
                </c:pt>
                <c:pt idx="3">
                  <c:v>0.80525807232361002</c:v>
                </c:pt>
                <c:pt idx="4">
                  <c:v>1.0085963403712208</c:v>
                </c:pt>
                <c:pt idx="5">
                  <c:v>0.96313771160108341</c:v>
                </c:pt>
                <c:pt idx="6">
                  <c:v>0.85</c:v>
                </c:pt>
                <c:pt idx="7">
                  <c:v>0.46848172870997418</c:v>
                </c:pt>
                <c:pt idx="8">
                  <c:v>0.43065456823273746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3E-4770-8277-DF7202F0B938}"/>
            </c:ext>
          </c:extLst>
        </c:ser>
        <c:ser>
          <c:idx val="1"/>
          <c:order val="1"/>
          <c:spPr>
            <a:solidFill>
              <a:srgbClr val="B32B31"/>
            </a:solidFill>
          </c:spPr>
          <c:invertIfNegative val="0"/>
          <c:cat>
            <c:strRef>
              <c:f>'Diagram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'Diagram 2a'!$C$21:$K$21</c:f>
              <c:numCache>
                <c:formatCode>###0.00</c:formatCode>
                <c:ptCount val="9"/>
                <c:pt idx="0">
                  <c:v>1.3577142857142855E-2</c:v>
                </c:pt>
                <c:pt idx="1">
                  <c:v>6.8999999999999992E-2</c:v>
                </c:pt>
                <c:pt idx="2">
                  <c:v>1.3126274509803923E-2</c:v>
                </c:pt>
                <c:pt idx="3">
                  <c:v>5.8776617231096971E-2</c:v>
                </c:pt>
                <c:pt idx="4">
                  <c:v>5.5214611240451489E-2</c:v>
                </c:pt>
                <c:pt idx="5">
                  <c:v>0.11088979591836734</c:v>
                </c:pt>
                <c:pt idx="6">
                  <c:v>0.09</c:v>
                </c:pt>
                <c:pt idx="7">
                  <c:v>6.0908059690315867E-2</c:v>
                </c:pt>
                <c:pt idx="8">
                  <c:v>6.380134504011159E-2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3E-4770-8277-DF7202F0B938}"/>
            </c:ext>
          </c:extLst>
        </c:ser>
        <c:ser>
          <c:idx val="2"/>
          <c:order val="2"/>
          <c:spPr>
            <a:solidFill>
              <a:srgbClr val="F29200"/>
            </a:solidFill>
          </c:spPr>
          <c:invertIfNegative val="0"/>
          <c:cat>
            <c:strRef>
              <c:f>'Diagram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'Diagram 2a'!$C$22:$K$22</c:f>
              <c:numCache>
                <c:formatCode>###0.00</c:formatCode>
                <c:ptCount val="9"/>
                <c:pt idx="0">
                  <c:v>0.21777053571428578</c:v>
                </c:pt>
                <c:pt idx="1">
                  <c:v>0.20479765625000004</c:v>
                </c:pt>
                <c:pt idx="2">
                  <c:v>7.8542156862745086E-2</c:v>
                </c:pt>
                <c:pt idx="3">
                  <c:v>0.81538581152697698</c:v>
                </c:pt>
                <c:pt idx="4">
                  <c:v>0.70391596675375645</c:v>
                </c:pt>
                <c:pt idx="5">
                  <c:v>1.1574559621168807</c:v>
                </c:pt>
                <c:pt idx="6">
                  <c:v>0.52</c:v>
                </c:pt>
                <c:pt idx="7">
                  <c:v>0.24403753626070537</c:v>
                </c:pt>
                <c:pt idx="8">
                  <c:v>0.1621616829214107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3E-4770-8277-DF7202F0B938}"/>
            </c:ext>
          </c:extLst>
        </c:ser>
        <c:ser>
          <c:idx val="3"/>
          <c:order val="3"/>
          <c:spPr>
            <a:solidFill>
              <a:srgbClr val="BEBC00"/>
            </a:solidFill>
          </c:spPr>
          <c:invertIfNegative val="0"/>
          <c:cat>
            <c:strRef>
              <c:f>'Diagram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'Diagram 2a'!$C$23:$K$23</c:f>
              <c:numCache>
                <c:formatCode>###0.00</c:formatCode>
                <c:ptCount val="9"/>
                <c:pt idx="0">
                  <c:v>6.4296964285714284E-2</c:v>
                </c:pt>
                <c:pt idx="1">
                  <c:v>7.6982812500000011E-2</c:v>
                </c:pt>
                <c:pt idx="2">
                  <c:v>7.9329411764705888E-3</c:v>
                </c:pt>
                <c:pt idx="3">
                  <c:v>0.32650460526315783</c:v>
                </c:pt>
                <c:pt idx="4">
                  <c:v>0.13265108108108112</c:v>
                </c:pt>
                <c:pt idx="5">
                  <c:v>0.21787408163265312</c:v>
                </c:pt>
                <c:pt idx="6">
                  <c:v>0.13</c:v>
                </c:pt>
                <c:pt idx="7">
                  <c:v>0.10646644374875312</c:v>
                </c:pt>
                <c:pt idx="8">
                  <c:v>0.12163063689085417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3E-4770-8277-DF7202F0B938}"/>
            </c:ext>
          </c:extLst>
        </c:ser>
        <c:ser>
          <c:idx val="4"/>
          <c:order val="4"/>
          <c:spPr>
            <a:solidFill>
              <a:srgbClr val="AAA096"/>
            </a:solidFill>
          </c:spPr>
          <c:invertIfNegative val="0"/>
          <c:cat>
            <c:strRef>
              <c:f>'Diagram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'Diagram 2a'!$C$24:$K$24</c:f>
              <c:numCache>
                <c:formatCode>###0.00</c:formatCode>
                <c:ptCount val="9"/>
                <c:pt idx="0">
                  <c:v>0.56644607142857129</c:v>
                </c:pt>
                <c:pt idx="1">
                  <c:v>0.35872921875000008</c:v>
                </c:pt>
                <c:pt idx="2">
                  <c:v>0.20368</c:v>
                </c:pt>
                <c:pt idx="3">
                  <c:v>0.56812318312884258</c:v>
                </c:pt>
                <c:pt idx="4">
                  <c:v>0.86923812667961586</c:v>
                </c:pt>
                <c:pt idx="5">
                  <c:v>1.4366471426085659</c:v>
                </c:pt>
                <c:pt idx="6">
                  <c:v>0.68</c:v>
                </c:pt>
                <c:pt idx="7">
                  <c:v>0.3819113559978326</c:v>
                </c:pt>
                <c:pt idx="8">
                  <c:v>0.29460290367180186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3E-4770-8277-DF7202F0B9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1328296"/>
        <c:axId val="411326728"/>
      </c:barChart>
      <c:catAx>
        <c:axId val="411328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600"/>
            </a:pPr>
            <a:endParaRPr lang="sv-SE"/>
          </a:p>
        </c:txPr>
        <c:crossAx val="411326728"/>
        <c:crosses val="autoZero"/>
        <c:auto val="1"/>
        <c:lblAlgn val="ctr"/>
        <c:lblOffset val="100"/>
        <c:noMultiLvlLbl val="0"/>
      </c:catAx>
      <c:valAx>
        <c:axId val="411326728"/>
        <c:scaling>
          <c:orientation val="minMax"/>
          <c:max val="7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sv-SE"/>
          </a:p>
        </c:txPr>
        <c:crossAx val="411328296"/>
        <c:crosses val="autoZero"/>
        <c:crossBetween val="between"/>
        <c:majorUnit val="1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706915963883947E-3"/>
          <c:y val="9.9538835247608717E-2"/>
          <c:w val="0.87199266947880627"/>
          <c:h val="0.583259166666666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8a'!$A$15</c:f>
              <c:strCache>
                <c:ptCount val="1"/>
                <c:pt idx="0">
                  <c:v>Snusar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8a'!$B$14:$J$14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8a'!$B$15:$J$15</c:f>
              <c:numCache>
                <c:formatCode>#,##0</c:formatCode>
                <c:ptCount val="9"/>
                <c:pt idx="0">
                  <c:v>8.9285714285714288</c:v>
                </c:pt>
                <c:pt idx="1">
                  <c:v>3.125</c:v>
                </c:pt>
                <c:pt idx="2">
                  <c:v>3.9215686274509802</c:v>
                </c:pt>
                <c:pt idx="3">
                  <c:v>10.526315789473683</c:v>
                </c:pt>
                <c:pt idx="4">
                  <c:v>7.2072072072072073</c:v>
                </c:pt>
                <c:pt idx="5">
                  <c:v>18.367346938775512</c:v>
                </c:pt>
                <c:pt idx="6">
                  <c:v>10.44776119402985</c:v>
                </c:pt>
                <c:pt idx="7">
                  <c:v>5.2725118483412325</c:v>
                </c:pt>
                <c:pt idx="8">
                  <c:v>4.9474794815406922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D7-47C4-BC99-BA630D0BD5B9}"/>
            </c:ext>
          </c:extLst>
        </c:ser>
        <c:ser>
          <c:idx val="3"/>
          <c:order val="1"/>
          <c:tx>
            <c:strRef>
              <c:f>'[Diagram i rapporten Region Kalmar län 2019.xlsx]Diagram 8a'!$A$16</c:f>
              <c:strCache>
                <c:ptCount val="1"/>
                <c:pt idx="0">
                  <c:v>Snusar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8a'!$B$14:$J$14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8a'!$B$16:$J$16</c:f>
              <c:numCache>
                <c:formatCode>#,##0</c:formatCode>
                <c:ptCount val="9"/>
                <c:pt idx="0">
                  <c:v>1.7857142857142856</c:v>
                </c:pt>
                <c:pt idx="1">
                  <c:v>10.9375</c:v>
                </c:pt>
                <c:pt idx="2">
                  <c:v>1.9607843137254901</c:v>
                </c:pt>
                <c:pt idx="3">
                  <c:v>5.2631578947368416</c:v>
                </c:pt>
                <c:pt idx="4">
                  <c:v>5.4054054054054053</c:v>
                </c:pt>
                <c:pt idx="5">
                  <c:v>2.0408163265306123</c:v>
                </c:pt>
                <c:pt idx="6">
                  <c:v>4.4776119402985071</c:v>
                </c:pt>
                <c:pt idx="7">
                  <c:v>4.4431279620853079</c:v>
                </c:pt>
                <c:pt idx="8">
                  <c:v>3.7998823585243366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D7-47C4-BC99-BA630D0BD5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9775352"/>
        <c:axId val="399775744"/>
      </c:barChart>
      <c:catAx>
        <c:axId val="399775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9775744"/>
        <c:crosses val="autoZero"/>
        <c:auto val="1"/>
        <c:lblAlgn val="ctr"/>
        <c:lblOffset val="100"/>
        <c:noMultiLvlLbl val="0"/>
      </c:catAx>
      <c:valAx>
        <c:axId val="399775744"/>
        <c:scaling>
          <c:orientation val="minMax"/>
          <c:max val="3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,##0" sourceLinked="1"/>
        <c:majorTickMark val="out"/>
        <c:minorTickMark val="none"/>
        <c:tickLblPos val="none"/>
        <c:crossAx val="399775352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706915963883947E-3"/>
          <c:y val="9.9538835247608717E-2"/>
          <c:w val="0.87199266947880627"/>
          <c:h val="0.583259166666666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8b'!$A$15</c:f>
              <c:strCache>
                <c:ptCount val="1"/>
                <c:pt idx="0">
                  <c:v>Snusar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8b'!$B$14:$F$14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8b'!$B$15:$F$15</c:f>
              <c:numCache>
                <c:formatCode>0</c:formatCode>
                <c:ptCount val="5"/>
                <c:pt idx="0">
                  <c:v>16.129032258064516</c:v>
                </c:pt>
                <c:pt idx="1">
                  <c:v>21.428571428571427</c:v>
                </c:pt>
                <c:pt idx="2">
                  <c:v>13.580246913580247</c:v>
                </c:pt>
                <c:pt idx="3">
                  <c:v>11.781127861529871</c:v>
                </c:pt>
                <c:pt idx="4">
                  <c:v>9.7512677702520314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F1-4A23-9FC9-E1B991ACBFF0}"/>
            </c:ext>
          </c:extLst>
        </c:ser>
        <c:ser>
          <c:idx val="3"/>
          <c:order val="1"/>
          <c:tx>
            <c:strRef>
              <c:f>'[Diagram i rapporten Region Kalmar län 2019.xlsx]Diagram 8b'!$A$16</c:f>
              <c:strCache>
                <c:ptCount val="1"/>
                <c:pt idx="0">
                  <c:v>Snusar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8b'!$B$14:$F$14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8b'!$B$16:$F$16</c:f>
              <c:numCache>
                <c:formatCode>0</c:formatCode>
                <c:ptCount val="5"/>
                <c:pt idx="0">
                  <c:v>12.903225806451612</c:v>
                </c:pt>
                <c:pt idx="1">
                  <c:v>1.4285714285714286</c:v>
                </c:pt>
                <c:pt idx="2">
                  <c:v>7.4074074074074066</c:v>
                </c:pt>
                <c:pt idx="3">
                  <c:v>8.7660524846454493</c:v>
                </c:pt>
                <c:pt idx="4">
                  <c:v>6.9470006600002341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F1-4A23-9FC9-E1B991ACBF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7963064"/>
        <c:axId val="397963456"/>
      </c:barChart>
      <c:catAx>
        <c:axId val="397963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7963456"/>
        <c:crosses val="autoZero"/>
        <c:auto val="1"/>
        <c:lblAlgn val="ctr"/>
        <c:lblOffset val="100"/>
        <c:noMultiLvlLbl val="0"/>
      </c:catAx>
      <c:valAx>
        <c:axId val="397963456"/>
        <c:scaling>
          <c:orientation val="minMax"/>
          <c:max val="5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sv-SE"/>
          </a:p>
        </c:txPr>
        <c:crossAx val="397963064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973383469733818E-2"/>
          <c:y val="8.9853917892236609E-2"/>
          <c:w val="0.83485669028405074"/>
          <c:h val="0.537397969832077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8b'!$A$9</c:f>
              <c:strCache>
                <c:ptCount val="1"/>
                <c:pt idx="0">
                  <c:v>Snusar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8b'!$B$8:$I$8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</c:strRef>
          </c:cat>
          <c:val>
            <c:numRef>
              <c:f>'[Diagram i rapporten Region Kalmar län 2019.xlsx]Diagram 8b'!$B$9:$I$9</c:f>
              <c:numCache>
                <c:formatCode>0</c:formatCode>
                <c:ptCount val="8"/>
                <c:pt idx="0">
                  <c:v>1.6891891891891893</c:v>
                </c:pt>
                <c:pt idx="1">
                  <c:v>3.1746031746031744</c:v>
                </c:pt>
                <c:pt idx="2">
                  <c:v>0.82644628099173556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1.9300361881785282</c:v>
                </c:pt>
                <c:pt idx="7">
                  <c:v>2.4639913642238036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99-40D4-97E1-D43106571EF5}"/>
            </c:ext>
          </c:extLst>
        </c:ser>
        <c:ser>
          <c:idx val="3"/>
          <c:order val="1"/>
          <c:tx>
            <c:strRef>
              <c:f>'[Diagram i rapporten Region Kalmar län 2019.xlsx]Diagram 8b'!$A$10</c:f>
              <c:strCache>
                <c:ptCount val="1"/>
                <c:pt idx="0">
                  <c:v>Snusar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8b'!$B$8:$I$8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</c:strRef>
          </c:cat>
          <c:val>
            <c:numRef>
              <c:f>'[Diagram i rapporten Region Kalmar län 2019.xlsx]Diagram 8b'!$B$10:$I$10</c:f>
              <c:numCache>
                <c:formatCode>0</c:formatCode>
                <c:ptCount val="8"/>
                <c:pt idx="0">
                  <c:v>9.4594594594594597</c:v>
                </c:pt>
                <c:pt idx="1">
                  <c:v>4.7619047619047619</c:v>
                </c:pt>
                <c:pt idx="2">
                  <c:v>3.3057851239669422</c:v>
                </c:pt>
                <c:pt idx="3">
                  <c:v>5.6818181818181817</c:v>
                </c:pt>
                <c:pt idx="4">
                  <c:v>3.6363636363636362</c:v>
                </c:pt>
                <c:pt idx="5">
                  <c:v>16.326530612244898</c:v>
                </c:pt>
                <c:pt idx="6">
                  <c:v>8.2026537997587461</c:v>
                </c:pt>
                <c:pt idx="7">
                  <c:v>7.4835357639594289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99-40D4-97E1-D43106571E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9777704"/>
        <c:axId val="399778096"/>
      </c:barChart>
      <c:catAx>
        <c:axId val="3997777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9778096"/>
        <c:crosses val="autoZero"/>
        <c:auto val="1"/>
        <c:lblAlgn val="ctr"/>
        <c:lblOffset val="100"/>
        <c:noMultiLvlLbl val="0"/>
      </c:catAx>
      <c:valAx>
        <c:axId val="399778096"/>
        <c:scaling>
          <c:orientation val="minMax"/>
          <c:max val="5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sv-SE"/>
          </a:p>
        </c:txPr>
        <c:crossAx val="399777704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706915963883947E-3"/>
          <c:y val="9.9538835247608717E-2"/>
          <c:w val="0.87199266947880627"/>
          <c:h val="0.583259166666666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8b'!$A$15</c:f>
              <c:strCache>
                <c:ptCount val="1"/>
                <c:pt idx="0">
                  <c:v>Snusar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8b'!$B$14:$F$14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8b'!$B$15:$F$15</c:f>
              <c:numCache>
                <c:formatCode>0</c:formatCode>
                <c:ptCount val="5"/>
                <c:pt idx="0">
                  <c:v>16.129032258064516</c:v>
                </c:pt>
                <c:pt idx="1">
                  <c:v>21.428571428571427</c:v>
                </c:pt>
                <c:pt idx="2">
                  <c:v>13.580246913580247</c:v>
                </c:pt>
                <c:pt idx="3">
                  <c:v>11.781127861529871</c:v>
                </c:pt>
                <c:pt idx="4">
                  <c:v>9.7512677702520314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F1-4A23-9FC9-E1B991ACBFF0}"/>
            </c:ext>
          </c:extLst>
        </c:ser>
        <c:ser>
          <c:idx val="3"/>
          <c:order val="1"/>
          <c:tx>
            <c:strRef>
              <c:f>'[Diagram i rapporten Region Kalmar län 2019.xlsx]Diagram 8b'!$A$16</c:f>
              <c:strCache>
                <c:ptCount val="1"/>
                <c:pt idx="0">
                  <c:v>Snusar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8b'!$B$14:$F$14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8b'!$B$16:$F$16</c:f>
              <c:numCache>
                <c:formatCode>0</c:formatCode>
                <c:ptCount val="5"/>
                <c:pt idx="0">
                  <c:v>12.903225806451612</c:v>
                </c:pt>
                <c:pt idx="1">
                  <c:v>1.4285714285714286</c:v>
                </c:pt>
                <c:pt idx="2">
                  <c:v>7.4074074074074066</c:v>
                </c:pt>
                <c:pt idx="3">
                  <c:v>8.7660524846454493</c:v>
                </c:pt>
                <c:pt idx="4">
                  <c:v>6.9470006600002341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F1-4A23-9FC9-E1B991ACBF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7963064"/>
        <c:axId val="397963456"/>
      </c:barChart>
      <c:catAx>
        <c:axId val="397963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7963456"/>
        <c:crosses val="autoZero"/>
        <c:auto val="1"/>
        <c:lblAlgn val="ctr"/>
        <c:lblOffset val="100"/>
        <c:noMultiLvlLbl val="0"/>
      </c:catAx>
      <c:valAx>
        <c:axId val="397963456"/>
        <c:scaling>
          <c:orientation val="minMax"/>
          <c:max val="5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1"/>
        <c:majorTickMark val="out"/>
        <c:minorTickMark val="none"/>
        <c:tickLblPos val="none"/>
        <c:crossAx val="397963064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50733413525496E-2"/>
          <c:y val="0.10551611111111214"/>
          <c:w val="0.37619547858449737"/>
          <c:h val="0.586952222222222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8b'!$A$4</c:f>
              <c:strCache>
                <c:ptCount val="1"/>
                <c:pt idx="0">
                  <c:v>Snusar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8b'!$B$3:$I$3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</c:strRef>
          </c:cat>
          <c:val>
            <c:numRef>
              <c:f>'[Diagram i rapporten Region Kalmar län 2019.xlsx]Diagram 8b'!$B$4:$I$4</c:f>
              <c:numCache>
                <c:formatCode>0</c:formatCode>
                <c:ptCount val="8"/>
                <c:pt idx="0">
                  <c:v>16.158536585365855</c:v>
                </c:pt>
                <c:pt idx="1">
                  <c:v>20.238095238095237</c:v>
                </c:pt>
                <c:pt idx="2">
                  <c:v>21.568627450980394</c:v>
                </c:pt>
                <c:pt idx="3">
                  <c:v>19.047619047619047</c:v>
                </c:pt>
                <c:pt idx="4">
                  <c:v>17.647058823529413</c:v>
                </c:pt>
                <c:pt idx="5">
                  <c:v>37.037037037037038</c:v>
                </c:pt>
                <c:pt idx="6">
                  <c:v>20.616365568544101</c:v>
                </c:pt>
                <c:pt idx="7">
                  <c:v>15.947535286183587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E2-4342-AA81-926011B6BFA2}"/>
            </c:ext>
          </c:extLst>
        </c:ser>
        <c:ser>
          <c:idx val="3"/>
          <c:order val="1"/>
          <c:tx>
            <c:strRef>
              <c:f>'[Diagram i rapporten Region Kalmar län 2019.xlsx]Diagram 8b'!$A$5</c:f>
              <c:strCache>
                <c:ptCount val="1"/>
                <c:pt idx="0">
                  <c:v>Snusar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8b'!$B$3:$I$3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</c:strRef>
          </c:cat>
          <c:val>
            <c:numRef>
              <c:f>'[Diagram i rapporten Region Kalmar län 2019.xlsx]Diagram 8b'!$B$5:$I$5</c:f>
              <c:numCache>
                <c:formatCode>0</c:formatCode>
                <c:ptCount val="8"/>
                <c:pt idx="0">
                  <c:v>9.7560975609756095</c:v>
                </c:pt>
                <c:pt idx="1">
                  <c:v>11.904761904761903</c:v>
                </c:pt>
                <c:pt idx="2">
                  <c:v>2.9411764705882351</c:v>
                </c:pt>
                <c:pt idx="3">
                  <c:v>14.285714285714285</c:v>
                </c:pt>
                <c:pt idx="4">
                  <c:v>7.8431372549019605</c:v>
                </c:pt>
                <c:pt idx="5">
                  <c:v>5.5555555555555554</c:v>
                </c:pt>
                <c:pt idx="6">
                  <c:v>9.1392136025504769</c:v>
                </c:pt>
                <c:pt idx="7">
                  <c:v>6.4570263300866761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E2-4342-AA81-926011B6BF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9776528"/>
        <c:axId val="399776920"/>
      </c:barChart>
      <c:catAx>
        <c:axId val="3997765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9776920"/>
        <c:crosses val="autoZero"/>
        <c:auto val="1"/>
        <c:lblAlgn val="ctr"/>
        <c:lblOffset val="100"/>
        <c:noMultiLvlLbl val="0"/>
      </c:catAx>
      <c:valAx>
        <c:axId val="399776920"/>
        <c:scaling>
          <c:orientation val="minMax"/>
          <c:max val="5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9776528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t"/>
      <c:layout>
        <c:manualLayout>
          <c:xMode val="edge"/>
          <c:yMode val="edge"/>
          <c:x val="0.12005103364947131"/>
          <c:y val="1.5196666666666664E-2"/>
          <c:w val="0.86561365936623713"/>
          <c:h val="5.4986219380559774E-2"/>
        </c:manualLayout>
      </c:layout>
      <c:overlay val="1"/>
      <c:spPr>
        <a:solidFill>
          <a:schemeClr val="tx1"/>
        </a:solidFill>
      </c:spPr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973383469733818E-2"/>
          <c:y val="8.9853917892236609E-2"/>
          <c:w val="0.83485669028405074"/>
          <c:h val="0.537397969832077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8b'!$A$9</c:f>
              <c:strCache>
                <c:ptCount val="1"/>
                <c:pt idx="0">
                  <c:v>Snusar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8b'!$B$8:$I$8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</c:strRef>
          </c:cat>
          <c:val>
            <c:numRef>
              <c:f>'[Diagram i rapporten Region Kalmar län 2019.xlsx]Diagram 8b'!$B$9:$I$9</c:f>
              <c:numCache>
                <c:formatCode>0</c:formatCode>
                <c:ptCount val="8"/>
                <c:pt idx="0">
                  <c:v>1.6891891891891893</c:v>
                </c:pt>
                <c:pt idx="1">
                  <c:v>3.1746031746031744</c:v>
                </c:pt>
                <c:pt idx="2">
                  <c:v>0.82644628099173556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1.9300361881785282</c:v>
                </c:pt>
                <c:pt idx="7">
                  <c:v>2.4639913642238036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99-40D4-97E1-D43106571EF5}"/>
            </c:ext>
          </c:extLst>
        </c:ser>
        <c:ser>
          <c:idx val="3"/>
          <c:order val="1"/>
          <c:tx>
            <c:strRef>
              <c:f>'[Diagram i rapporten Region Kalmar län 2019.xlsx]Diagram 8b'!$A$10</c:f>
              <c:strCache>
                <c:ptCount val="1"/>
                <c:pt idx="0">
                  <c:v>Snusar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8b'!$B$8:$I$8</c:f>
              <c:strCache>
                <c:ptCount val="8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Mönsterås</c:v>
                </c:pt>
                <c:pt idx="5">
                  <c:v>Mörbylånga</c:v>
                </c:pt>
                <c:pt idx="6">
                  <c:v>Kalmar län</c:v>
                </c:pt>
                <c:pt idx="7">
                  <c:v>Riket</c:v>
                </c:pt>
              </c:strCache>
            </c:strRef>
          </c:cat>
          <c:val>
            <c:numRef>
              <c:f>'[Diagram i rapporten Region Kalmar län 2019.xlsx]Diagram 8b'!$B$10:$I$10</c:f>
              <c:numCache>
                <c:formatCode>0</c:formatCode>
                <c:ptCount val="8"/>
                <c:pt idx="0">
                  <c:v>9.4594594594594597</c:v>
                </c:pt>
                <c:pt idx="1">
                  <c:v>4.7619047619047619</c:v>
                </c:pt>
                <c:pt idx="2">
                  <c:v>3.3057851239669422</c:v>
                </c:pt>
                <c:pt idx="3">
                  <c:v>5.6818181818181817</c:v>
                </c:pt>
                <c:pt idx="4">
                  <c:v>3.6363636363636362</c:v>
                </c:pt>
                <c:pt idx="5">
                  <c:v>16.326530612244898</c:v>
                </c:pt>
                <c:pt idx="6">
                  <c:v>8.2026537997587461</c:v>
                </c:pt>
                <c:pt idx="7">
                  <c:v>7.4835357639594289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99-40D4-97E1-D43106571E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9777704"/>
        <c:axId val="399778096"/>
      </c:barChart>
      <c:catAx>
        <c:axId val="3997777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9778096"/>
        <c:crosses val="autoZero"/>
        <c:auto val="1"/>
        <c:lblAlgn val="ctr"/>
        <c:lblOffset val="100"/>
        <c:noMultiLvlLbl val="0"/>
      </c:catAx>
      <c:valAx>
        <c:axId val="399778096"/>
        <c:scaling>
          <c:orientation val="minMax"/>
          <c:max val="5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1"/>
        <c:majorTickMark val="none"/>
        <c:minorTickMark val="none"/>
        <c:tickLblPos val="none"/>
        <c:crossAx val="399777704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706915963883947E-3"/>
          <c:y val="9.9538835247608717E-2"/>
          <c:w val="0.87199266947880627"/>
          <c:h val="0.583259166666666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'[Diagram i rapporten Region Kalmar län 2019.xlsx]Diagram 8b'!$A$15</c:f>
              <c:strCache>
                <c:ptCount val="1"/>
                <c:pt idx="0">
                  <c:v>Snusar dagligen/nästan dagligen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8b'!$B$14:$F$14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8b'!$B$15:$F$15</c:f>
              <c:numCache>
                <c:formatCode>0</c:formatCode>
                <c:ptCount val="5"/>
                <c:pt idx="0">
                  <c:v>16.129032258064516</c:v>
                </c:pt>
                <c:pt idx="1">
                  <c:v>21.428571428571427</c:v>
                </c:pt>
                <c:pt idx="2">
                  <c:v>13.580246913580247</c:v>
                </c:pt>
                <c:pt idx="3">
                  <c:v>11.781127861529871</c:v>
                </c:pt>
                <c:pt idx="4">
                  <c:v>9.7512677702520314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F1-4A23-9FC9-E1B991ACBFF0}"/>
            </c:ext>
          </c:extLst>
        </c:ser>
        <c:ser>
          <c:idx val="3"/>
          <c:order val="1"/>
          <c:tx>
            <c:strRef>
              <c:f>'[Diagram i rapporten Region Kalmar län 2019.xlsx]Diagram 8b'!$A$16</c:f>
              <c:strCache>
                <c:ptCount val="1"/>
                <c:pt idx="0">
                  <c:v>Snusar ibland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8b'!$B$14:$F$14</c:f>
              <c:strCache>
                <c:ptCount val="5"/>
                <c:pt idx="0">
                  <c:v>Hultsfred</c:v>
                </c:pt>
                <c:pt idx="1">
                  <c:v>Emmaboda</c:v>
                </c:pt>
                <c:pt idx="2">
                  <c:v>Borgholm</c:v>
                </c:pt>
                <c:pt idx="3">
                  <c:v>Kalmar län</c:v>
                </c:pt>
                <c:pt idx="4">
                  <c:v>Riket</c:v>
                </c:pt>
              </c:strCache>
            </c:strRef>
          </c:cat>
          <c:val>
            <c:numRef>
              <c:f>'[Diagram i rapporten Region Kalmar län 2019.xlsx]Diagram 8b'!$B$16:$F$16</c:f>
              <c:numCache>
                <c:formatCode>0</c:formatCode>
                <c:ptCount val="5"/>
                <c:pt idx="0">
                  <c:v>12.903225806451612</c:v>
                </c:pt>
                <c:pt idx="1">
                  <c:v>1.4285714285714286</c:v>
                </c:pt>
                <c:pt idx="2">
                  <c:v>7.4074074074074066</c:v>
                </c:pt>
                <c:pt idx="3">
                  <c:v>8.7660524846454493</c:v>
                </c:pt>
                <c:pt idx="4">
                  <c:v>6.9470006600002341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F1-4A23-9FC9-E1B991ACBF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7963064"/>
        <c:axId val="397963456"/>
      </c:barChart>
      <c:catAx>
        <c:axId val="397963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7963456"/>
        <c:crosses val="autoZero"/>
        <c:auto val="1"/>
        <c:lblAlgn val="ctr"/>
        <c:lblOffset val="100"/>
        <c:noMultiLvlLbl val="0"/>
      </c:catAx>
      <c:valAx>
        <c:axId val="397963456"/>
        <c:scaling>
          <c:orientation val="minMax"/>
          <c:max val="5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1"/>
        <c:majorTickMark val="out"/>
        <c:minorTickMark val="none"/>
        <c:tickLblPos val="none"/>
        <c:crossAx val="397963064"/>
        <c:crosses val="autoZero"/>
        <c:crossBetween val="between"/>
        <c:majorUnit val="10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501388888888892E-2"/>
          <c:y val="7.735925925925928E-2"/>
          <c:w val="0.83460039682539899"/>
          <c:h val="0.465558959046564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'[Diagram i rapporten Region Kalmar län 2019.xlsx]Diagram 10a'!$B$3</c:f>
              <c:strCache>
                <c:ptCount val="1"/>
                <c:pt idx="0">
                  <c:v>Kalmar län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10a'!$A$4:$A$12</c:f>
              <c:strCache>
                <c:ptCount val="9"/>
                <c:pt idx="0">
                  <c:v>Alkoholkonsument, 12 mån</c:v>
                </c:pt>
                <c:pt idx="1">
                  <c:v>Intensivkonsumtion av alkohol någon gång i mån. el. oftare</c:v>
                </c:pt>
                <c:pt idx="2">
                  <c:v>Berusningsdebut 13 år</c:v>
                </c:pt>
                <c:pt idx="3">
                  <c:v>Använt narkotika, 12 mån</c:v>
                </c:pt>
                <c:pt idx="4">
                  <c:v>Röker</c:v>
                </c:pt>
                <c:pt idx="5">
                  <c:v>Snusar</c:v>
                </c:pt>
                <c:pt idx="6">
                  <c:v>Tobaksdebut 13 år</c:v>
                </c:pt>
                <c:pt idx="8">
                  <c:v>Årskonsumtion (liter)</c:v>
                </c:pt>
              </c:strCache>
            </c:strRef>
          </c:cat>
          <c:val>
            <c:numRef>
              <c:f>'[Diagram i rapporten Region Kalmar län 2019.xlsx]Diagram 10a'!$B$4:$B$12</c:f>
              <c:numCache>
                <c:formatCode>#,##0</c:formatCode>
                <c:ptCount val="9"/>
                <c:pt idx="0" formatCode="###0">
                  <c:v>43.838862559241704</c:v>
                </c:pt>
                <c:pt idx="1">
                  <c:v>9.0639810426540297</c:v>
                </c:pt>
                <c:pt idx="2">
                  <c:v>4.9170616113744074</c:v>
                </c:pt>
                <c:pt idx="3" formatCode="###0">
                  <c:v>4.5023696682464456</c:v>
                </c:pt>
                <c:pt idx="4">
                  <c:v>11.907582938388625</c:v>
                </c:pt>
                <c:pt idx="5">
                  <c:v>9.7156398104265413</c:v>
                </c:pt>
                <c:pt idx="6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5F-4BCE-80FB-238571823F88}"/>
            </c:ext>
          </c:extLst>
        </c:ser>
        <c:ser>
          <c:idx val="1"/>
          <c:order val="1"/>
          <c:tx>
            <c:strRef>
              <c:f>'[Diagram i rapporten Region Kalmar län 2019.xlsx]Diagram 10a'!$C$3</c:f>
              <c:strCache>
                <c:ptCount val="1"/>
                <c:pt idx="0">
                  <c:v>Riket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10a'!$A$4:$A$12</c:f>
              <c:strCache>
                <c:ptCount val="9"/>
                <c:pt idx="0">
                  <c:v>Alkoholkonsument, 12 mån</c:v>
                </c:pt>
                <c:pt idx="1">
                  <c:v>Intensivkonsumtion av alkohol någon gång i mån. el. oftare</c:v>
                </c:pt>
                <c:pt idx="2">
                  <c:v>Berusningsdebut 13 år</c:v>
                </c:pt>
                <c:pt idx="3">
                  <c:v>Använt narkotika, 12 mån</c:v>
                </c:pt>
                <c:pt idx="4">
                  <c:v>Röker</c:v>
                </c:pt>
                <c:pt idx="5">
                  <c:v>Snusar</c:v>
                </c:pt>
                <c:pt idx="6">
                  <c:v>Tobaksdebut 13 år</c:v>
                </c:pt>
                <c:pt idx="8">
                  <c:v>Årskonsumtion (liter)</c:v>
                </c:pt>
              </c:strCache>
            </c:strRef>
          </c:cat>
          <c:val>
            <c:numRef>
              <c:f>'[Diagram i rapporten Region Kalmar län 2019.xlsx]Diagram 10a'!$C$4:$C$12</c:f>
              <c:numCache>
                <c:formatCode>#,##0</c:formatCode>
                <c:ptCount val="9"/>
                <c:pt idx="0">
                  <c:v>41.74374547646417</c:v>
                </c:pt>
                <c:pt idx="1">
                  <c:v>7.6652777870600044</c:v>
                </c:pt>
                <c:pt idx="2">
                  <c:v>5.135153736993928</c:v>
                </c:pt>
                <c:pt idx="3">
                  <c:v>5.7813316527476477</c:v>
                </c:pt>
                <c:pt idx="4">
                  <c:v>10.190047646649889</c:v>
                </c:pt>
                <c:pt idx="5">
                  <c:v>8.7473618400650679</c:v>
                </c:pt>
                <c:pt idx="6">
                  <c:v>11.605163016326165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5F-4BCE-80FB-238571823F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397965416"/>
        <c:axId val="397965808"/>
      </c:barChart>
      <c:barChart>
        <c:barDir val="col"/>
        <c:grouping val="clustered"/>
        <c:varyColors val="0"/>
        <c:ser>
          <c:idx val="2"/>
          <c:order val="2"/>
          <c:tx>
            <c:strRef>
              <c:f>'[Diagram i rapporten Region Kalmar län 2019.xlsx]Diagram 10a'!$D$3</c:f>
              <c:strCache>
                <c:ptCount val="1"/>
              </c:strCache>
            </c:strRef>
          </c:tx>
          <c:spPr>
            <a:solidFill>
              <a:srgbClr val="BEBC00"/>
            </a:solidFill>
            <a:ln w="19050">
              <a:noFill/>
            </a:ln>
          </c:spPr>
          <c:invertIfNegative val="0"/>
          <c:trendline>
            <c:trendlineType val="linear"/>
            <c:dispRSqr val="0"/>
            <c:dispEq val="0"/>
          </c:trendline>
          <c:cat>
            <c:strRef>
              <c:f>'[Diagram i rapporten Region Kalmar län 2019.xlsx]Diagram 10a'!$A$4:$A$12</c:f>
              <c:strCache>
                <c:ptCount val="9"/>
                <c:pt idx="0">
                  <c:v>Alkoholkonsument, 12 mån</c:v>
                </c:pt>
                <c:pt idx="1">
                  <c:v>Intensivkonsumtion av alkohol någon gång i mån. el. oftare</c:v>
                </c:pt>
                <c:pt idx="2">
                  <c:v>Berusningsdebut 13 år</c:v>
                </c:pt>
                <c:pt idx="3">
                  <c:v>Använt narkotika, 12 mån</c:v>
                </c:pt>
                <c:pt idx="4">
                  <c:v>Röker</c:v>
                </c:pt>
                <c:pt idx="5">
                  <c:v>Snusar</c:v>
                </c:pt>
                <c:pt idx="6">
                  <c:v>Tobaksdebut 13 år</c:v>
                </c:pt>
                <c:pt idx="8">
                  <c:v>Årskonsumtion (liter)</c:v>
                </c:pt>
              </c:strCache>
            </c:strRef>
          </c:cat>
          <c:val>
            <c:numRef>
              <c:f>'[Diagram i rapporten Region Kalmar län 2019.xlsx]Diagram 10a'!$D$4:$D$12</c:f>
              <c:numCache>
                <c:formatCode>General</c:formatCode>
                <c:ptCount val="9"/>
                <c:pt idx="8" formatCode="###0.00">
                  <c:v>1.261805124407583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5F-4BCE-80FB-238571823F88}"/>
            </c:ext>
          </c:extLst>
        </c:ser>
        <c:ser>
          <c:idx val="3"/>
          <c:order val="3"/>
          <c:tx>
            <c:strRef>
              <c:f>'[Diagram i rapporten Region Kalmar län 2019.xlsx]Diagram 10a'!$E$3</c:f>
              <c:strCache>
                <c:ptCount val="1"/>
              </c:strCache>
            </c:strRef>
          </c:tx>
          <c:spPr>
            <a:solidFill>
              <a:srgbClr val="004687"/>
            </a:solidFill>
            <a:ln w="19050">
              <a:noFill/>
            </a:ln>
          </c:spPr>
          <c:invertIfNegative val="0"/>
          <c:cat>
            <c:strRef>
              <c:f>'[Diagram i rapporten Region Kalmar län 2019.xlsx]Diagram 10a'!$A$4:$A$12</c:f>
              <c:strCache>
                <c:ptCount val="9"/>
                <c:pt idx="0">
                  <c:v>Alkoholkonsument, 12 mån</c:v>
                </c:pt>
                <c:pt idx="1">
                  <c:v>Intensivkonsumtion av alkohol någon gång i mån. el. oftare</c:v>
                </c:pt>
                <c:pt idx="2">
                  <c:v>Berusningsdebut 13 år</c:v>
                </c:pt>
                <c:pt idx="3">
                  <c:v>Använt narkotika, 12 mån</c:v>
                </c:pt>
                <c:pt idx="4">
                  <c:v>Röker</c:v>
                </c:pt>
                <c:pt idx="5">
                  <c:v>Snusar</c:v>
                </c:pt>
                <c:pt idx="6">
                  <c:v>Tobaksdebut 13 år</c:v>
                </c:pt>
                <c:pt idx="8">
                  <c:v>Årskonsumtion (liter)</c:v>
                </c:pt>
              </c:strCache>
            </c:strRef>
          </c:cat>
          <c:val>
            <c:numRef>
              <c:f>'[Diagram i rapporten Region Kalmar län 2019.xlsx]Diagram 10a'!$E$4:$E$12</c:f>
              <c:numCache>
                <c:formatCode>General</c:formatCode>
                <c:ptCount val="9"/>
                <c:pt idx="8" formatCode="0.00">
                  <c:v>1.0728511367569176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5F-4BCE-80FB-238571823F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397966592"/>
        <c:axId val="397966200"/>
      </c:barChart>
      <c:catAx>
        <c:axId val="397965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7965808"/>
        <c:crosses val="autoZero"/>
        <c:auto val="1"/>
        <c:lblAlgn val="ctr"/>
        <c:lblOffset val="100"/>
        <c:noMultiLvlLbl val="0"/>
      </c:catAx>
      <c:valAx>
        <c:axId val="397965808"/>
        <c:scaling>
          <c:orientation val="minMax"/>
          <c:max val="8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##0" sourceLinked="1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7965416"/>
        <c:crosses val="autoZero"/>
        <c:crossBetween val="between"/>
        <c:majorUnit val="20"/>
      </c:valAx>
      <c:valAx>
        <c:axId val="397966200"/>
        <c:scaling>
          <c:orientation val="minMax"/>
          <c:max val="5"/>
        </c:scaling>
        <c:delete val="0"/>
        <c:axPos val="r"/>
        <c:numFmt formatCode="0.0" sourceLinked="0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97966592"/>
        <c:crosses val="max"/>
        <c:crossBetween val="between"/>
        <c:majorUnit val="1"/>
      </c:valAx>
      <c:catAx>
        <c:axId val="3979665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97966200"/>
        <c:crosses val="autoZero"/>
        <c:auto val="1"/>
        <c:lblAlgn val="ctr"/>
        <c:lblOffset val="100"/>
        <c:noMultiLvlLbl val="0"/>
      </c:cat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32261468253968256"/>
          <c:y val="0.1032187242798354"/>
          <c:w val="0.33520710240882456"/>
          <c:h val="5.6998910668622116E-2"/>
        </c:manualLayout>
      </c:layout>
      <c:overlay val="0"/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501388888888892E-2"/>
          <c:y val="7.735925925925928E-2"/>
          <c:w val="0.83460039682539899"/>
          <c:h val="0.465558959046564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'[Diagram i rapporten Region Kalmar län 2019.xlsx]Diagram 10b'!$B$3</c:f>
              <c:strCache>
                <c:ptCount val="1"/>
                <c:pt idx="0">
                  <c:v>Kalmar län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10b'!$A$4:$A$10</c:f>
              <c:strCache>
                <c:ptCount val="7"/>
                <c:pt idx="0">
                  <c:v>Alkoholkonsument, 12 mån</c:v>
                </c:pt>
                <c:pt idx="1">
                  <c:v>Intensivkonsumtion av alkohol någon gång i mån. el. oftare</c:v>
                </c:pt>
                <c:pt idx="2">
                  <c:v>Använt narkotika, 12 mån</c:v>
                </c:pt>
                <c:pt idx="3">
                  <c:v>Röker</c:v>
                </c:pt>
                <c:pt idx="4">
                  <c:v>Snusar</c:v>
                </c:pt>
                <c:pt idx="6">
                  <c:v>Årskonsumtion (liter)</c:v>
                </c:pt>
              </c:strCache>
            </c:strRef>
          </c:cat>
          <c:val>
            <c:numRef>
              <c:f>'[Diagram i rapporten Region Kalmar län 2019.xlsx]Diagram 10b'!$B$4:$B$10</c:f>
              <c:numCache>
                <c:formatCode>#,##0</c:formatCode>
                <c:ptCount val="7"/>
                <c:pt idx="0" formatCode="###0">
                  <c:v>72.696817420435508</c:v>
                </c:pt>
                <c:pt idx="1">
                  <c:v>23.953098827470686</c:v>
                </c:pt>
                <c:pt idx="2" formatCode="###0">
                  <c:v>8.5427135678391952</c:v>
                </c:pt>
                <c:pt idx="3" formatCode="0">
                  <c:v>25.125628140703519</c:v>
                </c:pt>
                <c:pt idx="4" formatCode="0">
                  <c:v>20.54718034617532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B9-4CEC-B418-384D36E89653}"/>
            </c:ext>
          </c:extLst>
        </c:ser>
        <c:ser>
          <c:idx val="1"/>
          <c:order val="1"/>
          <c:tx>
            <c:strRef>
              <c:f>'[Diagram i rapporten Region Kalmar län 2019.xlsx]Diagram 10b'!$C$3</c:f>
              <c:strCache>
                <c:ptCount val="1"/>
                <c:pt idx="0">
                  <c:v>Riket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10b'!$A$4:$A$10</c:f>
              <c:strCache>
                <c:ptCount val="7"/>
                <c:pt idx="0">
                  <c:v>Alkoholkonsument, 12 mån</c:v>
                </c:pt>
                <c:pt idx="1">
                  <c:v>Intensivkonsumtion av alkohol någon gång i mån. el. oftare</c:v>
                </c:pt>
                <c:pt idx="2">
                  <c:v>Använt narkotika, 12 mån</c:v>
                </c:pt>
                <c:pt idx="3">
                  <c:v>Röker</c:v>
                </c:pt>
                <c:pt idx="4">
                  <c:v>Snusar</c:v>
                </c:pt>
                <c:pt idx="6">
                  <c:v>Årskonsumtion (liter)</c:v>
                </c:pt>
              </c:strCache>
            </c:strRef>
          </c:cat>
          <c:val>
            <c:numRef>
              <c:f>'[Diagram i rapporten Region Kalmar län 2019.xlsx]Diagram 10b'!$C$4:$C$10</c:f>
              <c:numCache>
                <c:formatCode>###0</c:formatCode>
                <c:ptCount val="7"/>
                <c:pt idx="0">
                  <c:v>68.877201438530037</c:v>
                </c:pt>
                <c:pt idx="1">
                  <c:v>19.926366539056399</c:v>
                </c:pt>
                <c:pt idx="2">
                  <c:v>12.509617799014174</c:v>
                </c:pt>
                <c:pt idx="3">
                  <c:v>20.449580026773571</c:v>
                </c:pt>
                <c:pt idx="4">
                  <c:v>16.698268430252291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B9-4CEC-B418-384D36E896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314272760"/>
        <c:axId val="314273152"/>
      </c:barChart>
      <c:barChart>
        <c:barDir val="col"/>
        <c:grouping val="clustered"/>
        <c:varyColors val="0"/>
        <c:ser>
          <c:idx val="2"/>
          <c:order val="2"/>
          <c:tx>
            <c:strRef>
              <c:f>'[Diagram i rapporten Region Kalmar län 2019.xlsx]Diagram 10b'!$D$3</c:f>
              <c:strCache>
                <c:ptCount val="1"/>
              </c:strCache>
            </c:strRef>
          </c:tx>
          <c:spPr>
            <a:solidFill>
              <a:srgbClr val="BEBC00"/>
            </a:solidFill>
            <a:ln w="19050">
              <a:noFill/>
            </a:ln>
          </c:spPr>
          <c:invertIfNegative val="0"/>
          <c:trendline>
            <c:trendlineType val="linear"/>
            <c:dispRSqr val="0"/>
            <c:dispEq val="0"/>
          </c:trendline>
          <c:cat>
            <c:strRef>
              <c:f>'[Diagram i rapporten Region Kalmar län 2019.xlsx]Diagram 10b'!$A$4:$A$10</c:f>
              <c:strCache>
                <c:ptCount val="7"/>
                <c:pt idx="0">
                  <c:v>Alkoholkonsument, 12 mån</c:v>
                </c:pt>
                <c:pt idx="1">
                  <c:v>Intensivkonsumtion av alkohol någon gång i mån. el. oftare</c:v>
                </c:pt>
                <c:pt idx="2">
                  <c:v>Använt narkotika, 12 mån</c:v>
                </c:pt>
                <c:pt idx="3">
                  <c:v>Röker</c:v>
                </c:pt>
                <c:pt idx="4">
                  <c:v>Snusar</c:v>
                </c:pt>
                <c:pt idx="6">
                  <c:v>Årskonsumtion (liter)</c:v>
                </c:pt>
              </c:strCache>
            </c:strRef>
          </c:cat>
          <c:val>
            <c:numRef>
              <c:f>'[Diagram i rapporten Region Kalmar län 2019.xlsx]Diagram 10b'!$D$4:$D$10</c:f>
              <c:numCache>
                <c:formatCode>General</c:formatCode>
                <c:ptCount val="7"/>
                <c:pt idx="6" formatCode="###0.00">
                  <c:v>2.8775045896147411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B9-4CEC-B418-384D36E89653}"/>
            </c:ext>
          </c:extLst>
        </c:ser>
        <c:ser>
          <c:idx val="3"/>
          <c:order val="3"/>
          <c:tx>
            <c:strRef>
              <c:f>'[Diagram i rapporten Region Kalmar län 2019.xlsx]Diagram 10b'!$E$3</c:f>
              <c:strCache>
                <c:ptCount val="1"/>
              </c:strCache>
            </c:strRef>
          </c:tx>
          <c:spPr>
            <a:solidFill>
              <a:srgbClr val="004687"/>
            </a:solidFill>
            <a:ln w="19050">
              <a:noFill/>
            </a:ln>
          </c:spPr>
          <c:invertIfNegative val="0"/>
          <c:cat>
            <c:strRef>
              <c:f>'[Diagram i rapporten Region Kalmar län 2019.xlsx]Diagram 10b'!$A$4:$A$10</c:f>
              <c:strCache>
                <c:ptCount val="7"/>
                <c:pt idx="0">
                  <c:v>Alkoholkonsument, 12 mån</c:v>
                </c:pt>
                <c:pt idx="1">
                  <c:v>Intensivkonsumtion av alkohol någon gång i mån. el. oftare</c:v>
                </c:pt>
                <c:pt idx="2">
                  <c:v>Använt narkotika, 12 mån</c:v>
                </c:pt>
                <c:pt idx="3">
                  <c:v>Röker</c:v>
                </c:pt>
                <c:pt idx="4">
                  <c:v>Snusar</c:v>
                </c:pt>
                <c:pt idx="6">
                  <c:v>Årskonsumtion (liter)</c:v>
                </c:pt>
              </c:strCache>
            </c:strRef>
          </c:cat>
          <c:val>
            <c:numRef>
              <c:f>'[Diagram i rapporten Region Kalmar län 2019.xlsx]Diagram 10b'!$E$4:$E$10</c:f>
              <c:numCache>
                <c:formatCode>General</c:formatCode>
                <c:ptCount val="7"/>
                <c:pt idx="6" formatCode="###0.00">
                  <c:v>2.260706021087044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B9-4CEC-B418-384D36E896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314273936"/>
        <c:axId val="314273544"/>
      </c:barChart>
      <c:catAx>
        <c:axId val="314272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14273152"/>
        <c:crosses val="autoZero"/>
        <c:auto val="1"/>
        <c:lblAlgn val="ctr"/>
        <c:lblOffset val="100"/>
        <c:noMultiLvlLbl val="0"/>
      </c:catAx>
      <c:valAx>
        <c:axId val="314273152"/>
        <c:scaling>
          <c:orientation val="minMax"/>
          <c:max val="8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##0" sourceLinked="1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14272760"/>
        <c:crosses val="autoZero"/>
        <c:crossBetween val="between"/>
        <c:majorUnit val="20"/>
      </c:valAx>
      <c:valAx>
        <c:axId val="314273544"/>
        <c:scaling>
          <c:orientation val="minMax"/>
          <c:max val="5"/>
        </c:scaling>
        <c:delete val="0"/>
        <c:axPos val="r"/>
        <c:numFmt formatCode="0.0" sourceLinked="0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14273936"/>
        <c:crosses val="max"/>
        <c:crossBetween val="between"/>
        <c:majorUnit val="1"/>
      </c:valAx>
      <c:catAx>
        <c:axId val="3142739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14273544"/>
        <c:crosses val="autoZero"/>
        <c:auto val="1"/>
        <c:lblAlgn val="ctr"/>
        <c:lblOffset val="100"/>
        <c:noMultiLvlLbl val="0"/>
      </c:cat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32261468253968256"/>
          <c:y val="0.1032187242798354"/>
          <c:w val="0.33520710240882456"/>
          <c:h val="5.6998910668622116E-2"/>
        </c:manualLayout>
      </c:layout>
      <c:overlay val="0"/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620451674523216E-2"/>
          <c:y val="2.8718351877546591E-2"/>
          <c:w val="0.82200119047619302"/>
          <c:h val="0.481885474204818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'[Diagram i rapporten Region Kalmar län 2019.xlsx]Diagram 11a'!$B$3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11a'!$A$4:$A$12</c:f>
              <c:strCache>
                <c:ptCount val="9"/>
                <c:pt idx="0">
                  <c:v>Alkoholkonsument,12 mån</c:v>
                </c:pt>
                <c:pt idx="1">
                  <c:v>Intensivkonsumtion av alkohol
ngn gång i mån. el. oftare</c:v>
                </c:pt>
                <c:pt idx="2">
                  <c:v>Berusningsdebut 13 år</c:v>
                </c:pt>
                <c:pt idx="3">
                  <c:v>Använt narkotika, 12 mån</c:v>
                </c:pt>
                <c:pt idx="4">
                  <c:v>Röker</c:v>
                </c:pt>
                <c:pt idx="5">
                  <c:v>Snusar</c:v>
                </c:pt>
                <c:pt idx="6">
                  <c:v>Tobaksdebut 13 år</c:v>
                </c:pt>
                <c:pt idx="8">
                  <c:v>Årskonsumtion, liter</c:v>
                </c:pt>
              </c:strCache>
            </c:strRef>
          </c:cat>
          <c:val>
            <c:numRef>
              <c:f>'[Diagram i rapporten Region Kalmar län 2019.xlsx]Diagram 11a'!$B$4:$B$12</c:f>
              <c:numCache>
                <c:formatCode>0</c:formatCode>
                <c:ptCount val="9"/>
                <c:pt idx="0">
                  <c:v>45</c:v>
                </c:pt>
                <c:pt idx="1">
                  <c:v>8.92</c:v>
                </c:pt>
                <c:pt idx="2">
                  <c:v>4.79</c:v>
                </c:pt>
                <c:pt idx="3">
                  <c:v>3.48</c:v>
                </c:pt>
                <c:pt idx="4">
                  <c:v>12</c:v>
                </c:pt>
                <c:pt idx="5">
                  <c:v>6</c:v>
                </c:pt>
                <c:pt idx="6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DD-468C-94D8-F3AC075CDF57}"/>
            </c:ext>
          </c:extLst>
        </c:ser>
        <c:ser>
          <c:idx val="4"/>
          <c:order val="1"/>
          <c:tx>
            <c:strRef>
              <c:f>'[Diagram i rapporten Region Kalmar län 2019.xlsx]Diagram 11a'!$C$3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11a'!$A$4:$A$12</c:f>
              <c:strCache>
                <c:ptCount val="9"/>
                <c:pt idx="0">
                  <c:v>Alkoholkonsument,12 mån</c:v>
                </c:pt>
                <c:pt idx="1">
                  <c:v>Intensivkonsumtion av alkohol
ngn gång i mån. el. oftare</c:v>
                </c:pt>
                <c:pt idx="2">
                  <c:v>Berusningsdebut 13 år</c:v>
                </c:pt>
                <c:pt idx="3">
                  <c:v>Använt narkotika, 12 mån</c:v>
                </c:pt>
                <c:pt idx="4">
                  <c:v>Röker</c:v>
                </c:pt>
                <c:pt idx="5">
                  <c:v>Snusar</c:v>
                </c:pt>
                <c:pt idx="6">
                  <c:v>Tobaksdebut 13 år</c:v>
                </c:pt>
                <c:pt idx="8">
                  <c:v>Årskonsumtion, liter</c:v>
                </c:pt>
              </c:strCache>
            </c:strRef>
          </c:cat>
          <c:val>
            <c:numRef>
              <c:f>'[Diagram i rapporten Region Kalmar län 2019.xlsx]Diagram 11a'!$C$4:$C$12</c:f>
              <c:numCache>
                <c:formatCode>###0</c:formatCode>
                <c:ptCount val="9"/>
                <c:pt idx="0" formatCode="0">
                  <c:v>44.341943419434195</c:v>
                </c:pt>
                <c:pt idx="1">
                  <c:v>10.88560885608856</c:v>
                </c:pt>
                <c:pt idx="2" formatCode="0">
                  <c:v>4.1820418204182044</c:v>
                </c:pt>
                <c:pt idx="3" formatCode="0">
                  <c:v>4.428044280442804</c:v>
                </c:pt>
                <c:pt idx="4" formatCode="0">
                  <c:v>12.853628536285363</c:v>
                </c:pt>
                <c:pt idx="5" formatCode="0">
                  <c:v>9.3480934809348106</c:v>
                </c:pt>
                <c:pt idx="6" formatCode="0">
                  <c:v>11.746617466174662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DD-468C-94D8-F3AC075CDF57}"/>
            </c:ext>
          </c:extLst>
        </c:ser>
        <c:ser>
          <c:idx val="1"/>
          <c:order val="2"/>
          <c:tx>
            <c:strRef>
              <c:f>'[Diagram i rapporten Region Kalmar län 2019.xlsx]Diagram 11a'!$D$3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'[Diagram i rapporten Region Kalmar län 2019.xlsx]Diagram 11a'!$A$4:$A$12</c:f>
              <c:strCache>
                <c:ptCount val="9"/>
                <c:pt idx="0">
                  <c:v>Alkoholkonsument,12 mån</c:v>
                </c:pt>
                <c:pt idx="1">
                  <c:v>Intensivkonsumtion av alkohol
ngn gång i mån. el. oftare</c:v>
                </c:pt>
                <c:pt idx="2">
                  <c:v>Berusningsdebut 13 år</c:v>
                </c:pt>
                <c:pt idx="3">
                  <c:v>Använt narkotika, 12 mån</c:v>
                </c:pt>
                <c:pt idx="4">
                  <c:v>Röker</c:v>
                </c:pt>
                <c:pt idx="5">
                  <c:v>Snusar</c:v>
                </c:pt>
                <c:pt idx="6">
                  <c:v>Tobaksdebut 13 år</c:v>
                </c:pt>
                <c:pt idx="8">
                  <c:v>Årskonsumtion, liter</c:v>
                </c:pt>
              </c:strCache>
            </c:strRef>
          </c:cat>
          <c:val>
            <c:numRef>
              <c:f>'[Diagram i rapporten Region Kalmar län 2019.xlsx]Diagram 11a'!$D$4:$D$12</c:f>
              <c:numCache>
                <c:formatCode>#,##0</c:formatCode>
                <c:ptCount val="9"/>
                <c:pt idx="0" formatCode="###0">
                  <c:v>43.838862559241704</c:v>
                </c:pt>
                <c:pt idx="1">
                  <c:v>9.0639810426540297</c:v>
                </c:pt>
                <c:pt idx="2">
                  <c:v>4.9170616113744074</c:v>
                </c:pt>
                <c:pt idx="3" formatCode="###0">
                  <c:v>4.5023696682464456</c:v>
                </c:pt>
                <c:pt idx="4">
                  <c:v>11.907582938388625</c:v>
                </c:pt>
                <c:pt idx="5">
                  <c:v>9.7156398104265413</c:v>
                </c:pt>
                <c:pt idx="6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DD-468C-94D8-F3AC075CDF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314274720"/>
        <c:axId val="314275112"/>
      </c:barChart>
      <c:barChart>
        <c:barDir val="col"/>
        <c:grouping val="clustered"/>
        <c:varyColors val="0"/>
        <c:ser>
          <c:idx val="2"/>
          <c:order val="3"/>
          <c:tx>
            <c:strRef>
              <c:f>'[Diagram i rapporten Region Kalmar län 2019.xlsx]Diagram 11a'!$E$3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4687"/>
            </a:solidFill>
            <a:ln w="19050">
              <a:noFill/>
            </a:ln>
          </c:spPr>
          <c:invertIfNegative val="0"/>
          <c:trendline>
            <c:trendlineType val="linear"/>
            <c:dispRSqr val="0"/>
            <c:dispEq val="0"/>
          </c:trendline>
          <c:cat>
            <c:strRef>
              <c:f>'[Diagram i rapporten Region Kalmar län 2019.xlsx]Diagram 11a'!$A$4:$A$12</c:f>
              <c:strCache>
                <c:ptCount val="9"/>
                <c:pt idx="0">
                  <c:v>Alkoholkonsument,12 mån</c:v>
                </c:pt>
                <c:pt idx="1">
                  <c:v>Intensivkonsumtion av alkohol
ngn gång i mån. el. oftare</c:v>
                </c:pt>
                <c:pt idx="2">
                  <c:v>Berusningsdebut 13 år</c:v>
                </c:pt>
                <c:pt idx="3">
                  <c:v>Använt narkotika, 12 mån</c:v>
                </c:pt>
                <c:pt idx="4">
                  <c:v>Röker</c:v>
                </c:pt>
                <c:pt idx="5">
                  <c:v>Snusar</c:v>
                </c:pt>
                <c:pt idx="6">
                  <c:v>Tobaksdebut 13 år</c:v>
                </c:pt>
                <c:pt idx="8">
                  <c:v>Årskonsumtion, liter</c:v>
                </c:pt>
              </c:strCache>
            </c:strRef>
          </c:cat>
          <c:val>
            <c:numRef>
              <c:f>'[Diagram i rapporten Region Kalmar län 2019.xlsx]Diagram 11a'!$E$4:$E$12</c:f>
              <c:numCache>
                <c:formatCode>General</c:formatCode>
                <c:ptCount val="9"/>
                <c:pt idx="8" formatCode="0.0">
                  <c:v>1.39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CDD-468C-94D8-F3AC075CDF57}"/>
            </c:ext>
          </c:extLst>
        </c:ser>
        <c:ser>
          <c:idx val="3"/>
          <c:order val="4"/>
          <c:tx>
            <c:strRef>
              <c:f>'[Diagram i rapporten Region Kalmar län 2019.xlsx]Diagram 11a'!$F$3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BEBC00"/>
            </a:solidFill>
            <a:ln w="19050">
              <a:noFill/>
            </a:ln>
          </c:spPr>
          <c:invertIfNegative val="0"/>
          <c:cat>
            <c:strRef>
              <c:f>'[Diagram i rapporten Region Kalmar län 2019.xlsx]Diagram 11a'!$A$4:$A$12</c:f>
              <c:strCache>
                <c:ptCount val="9"/>
                <c:pt idx="0">
                  <c:v>Alkoholkonsument,12 mån</c:v>
                </c:pt>
                <c:pt idx="1">
                  <c:v>Intensivkonsumtion av alkohol
ngn gång i mån. el. oftare</c:v>
                </c:pt>
                <c:pt idx="2">
                  <c:v>Berusningsdebut 13 år</c:v>
                </c:pt>
                <c:pt idx="3">
                  <c:v>Använt narkotika, 12 mån</c:v>
                </c:pt>
                <c:pt idx="4">
                  <c:v>Röker</c:v>
                </c:pt>
                <c:pt idx="5">
                  <c:v>Snusar</c:v>
                </c:pt>
                <c:pt idx="6">
                  <c:v>Tobaksdebut 13 år</c:v>
                </c:pt>
                <c:pt idx="8">
                  <c:v>Årskonsumtion, liter</c:v>
                </c:pt>
              </c:strCache>
            </c:strRef>
          </c:cat>
          <c:val>
            <c:numRef>
              <c:f>'[Diagram i rapporten Region Kalmar län 2019.xlsx]Diagram 11a'!$F$4:$F$12</c:f>
              <c:numCache>
                <c:formatCode>General</c:formatCode>
                <c:ptCount val="9"/>
                <c:pt idx="8" formatCode="0.00">
                  <c:v>1.5536881580565784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CDD-468C-94D8-F3AC075CDF57}"/>
            </c:ext>
          </c:extLst>
        </c:ser>
        <c:ser>
          <c:idx val="5"/>
          <c:order val="5"/>
          <c:tx>
            <c:strRef>
              <c:f>'[Diagram i rapporten Region Kalmar län 2019.xlsx]Diagram 11a'!$G$3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CDD-468C-94D8-F3AC075CDF57}"/>
              </c:ext>
            </c:extLst>
          </c:dPt>
          <c:cat>
            <c:strRef>
              <c:f>'[Diagram i rapporten Region Kalmar län 2019.xlsx]Diagram 11a'!$A$4:$A$12</c:f>
              <c:strCache>
                <c:ptCount val="9"/>
                <c:pt idx="0">
                  <c:v>Alkoholkonsument,12 mån</c:v>
                </c:pt>
                <c:pt idx="1">
                  <c:v>Intensivkonsumtion av alkohol
ngn gång i mån. el. oftare</c:v>
                </c:pt>
                <c:pt idx="2">
                  <c:v>Berusningsdebut 13 år</c:v>
                </c:pt>
                <c:pt idx="3">
                  <c:v>Använt narkotika, 12 mån</c:v>
                </c:pt>
                <c:pt idx="4">
                  <c:v>Röker</c:v>
                </c:pt>
                <c:pt idx="5">
                  <c:v>Snusar</c:v>
                </c:pt>
                <c:pt idx="6">
                  <c:v>Tobaksdebut 13 år</c:v>
                </c:pt>
                <c:pt idx="8">
                  <c:v>Årskonsumtion, liter</c:v>
                </c:pt>
              </c:strCache>
            </c:strRef>
          </c:cat>
          <c:val>
            <c:numRef>
              <c:f>'[Diagram i rapporten Region Kalmar län 2019.xlsx]Diagram 11a'!$G$4:$G$12</c:f>
              <c:numCache>
                <c:formatCode>General</c:formatCode>
                <c:ptCount val="9"/>
                <c:pt idx="8" formatCode="###0.00">
                  <c:v>1.261805124407583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CDD-468C-94D8-F3AC075CDF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314275896"/>
        <c:axId val="314275504"/>
      </c:barChart>
      <c:catAx>
        <c:axId val="31427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14275112"/>
        <c:crosses val="autoZero"/>
        <c:auto val="1"/>
        <c:lblAlgn val="ctr"/>
        <c:lblOffset val="100"/>
        <c:noMultiLvlLbl val="0"/>
      </c:catAx>
      <c:valAx>
        <c:axId val="314275112"/>
        <c:scaling>
          <c:orientation val="minMax"/>
          <c:max val="8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1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14274720"/>
        <c:crosses val="autoZero"/>
        <c:crossBetween val="between"/>
        <c:majorUnit val="20"/>
      </c:valAx>
      <c:valAx>
        <c:axId val="314275504"/>
        <c:scaling>
          <c:orientation val="minMax"/>
          <c:max val="5"/>
        </c:scaling>
        <c:delete val="0"/>
        <c:axPos val="r"/>
        <c:numFmt formatCode="0.0" sourceLinked="0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14275896"/>
        <c:crosses val="max"/>
        <c:crossBetween val="between"/>
        <c:majorUnit val="1"/>
      </c:valAx>
      <c:catAx>
        <c:axId val="3142758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14275504"/>
        <c:crossesAt val="0"/>
        <c:auto val="1"/>
        <c:lblAlgn val="ctr"/>
        <c:lblOffset val="100"/>
        <c:noMultiLvlLbl val="0"/>
      </c:cat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t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37352764170030089"/>
          <c:y val="9.0368023268523404E-2"/>
          <c:w val="0.27294779759887439"/>
          <c:h val="5.1868342460782951E-2"/>
        </c:manualLayout>
      </c:layout>
      <c:overlay val="0"/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177264659264733E-2"/>
          <c:y val="8.9492777777777782E-2"/>
          <c:w val="0.6888934290796912"/>
          <c:h val="0.5438236726433347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'Diagram 2a'!$A$12</c:f>
              <c:strCache>
                <c:ptCount val="1"/>
                <c:pt idx="0">
                  <c:v>Sprit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'Diagram 2a'!$C$11:$H$11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2a'!$C$12:$H$12</c:f>
              <c:numCache>
                <c:formatCode>###0.00</c:formatCode>
                <c:ptCount val="6"/>
                <c:pt idx="0">
                  <c:v>0.4096873684210528</c:v>
                </c:pt>
                <c:pt idx="1">
                  <c:v>0.43783333333333346</c:v>
                </c:pt>
                <c:pt idx="2">
                  <c:v>0.19557142857142853</c:v>
                </c:pt>
                <c:pt idx="3">
                  <c:v>0.43167371428571449</c:v>
                </c:pt>
                <c:pt idx="4">
                  <c:v>0.46665609895827664</c:v>
                </c:pt>
                <c:pt idx="5">
                  <c:v>0.45674674223446515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D5C0-4EB8-A52C-10547CC0857B}"/>
            </c:ext>
          </c:extLst>
        </c:ser>
        <c:ser>
          <c:idx val="1"/>
          <c:order val="1"/>
          <c:tx>
            <c:strRef>
              <c:f>'Diagram 2a'!$A$13</c:f>
              <c:strCache>
                <c:ptCount val="1"/>
                <c:pt idx="0">
                  <c:v>Vin</c:v>
                </c:pt>
              </c:strCache>
            </c:strRef>
          </c:tx>
          <c:spPr>
            <a:solidFill>
              <a:srgbClr val="B32B31"/>
            </a:solidFill>
          </c:spPr>
          <c:invertIfNegative val="0"/>
          <c:cat>
            <c:strRef>
              <c:f>'Diagram 2a'!$C$11:$H$11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2a'!$C$13:$H$13</c:f>
              <c:numCache>
                <c:formatCode>###0.00</c:formatCode>
                <c:ptCount val="6"/>
                <c:pt idx="0">
                  <c:v>0.14313768421052625</c:v>
                </c:pt>
                <c:pt idx="1">
                  <c:v>1.3517575757575756E-2</c:v>
                </c:pt>
                <c:pt idx="2">
                  <c:v>2.7428571428571434E-2</c:v>
                </c:pt>
                <c:pt idx="3">
                  <c:v>4.5743542857142841E-2</c:v>
                </c:pt>
                <c:pt idx="4">
                  <c:v>8.4178959093753322E-2</c:v>
                </c:pt>
                <c:pt idx="5">
                  <c:v>7.3297057042333566E-2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D5C0-4EB8-A52C-10547CC0857B}"/>
            </c:ext>
          </c:extLst>
        </c:ser>
        <c:ser>
          <c:idx val="2"/>
          <c:order val="2"/>
          <c:tx>
            <c:strRef>
              <c:f>'Diagram 2a'!$A$14</c:f>
              <c:strCache>
                <c:ptCount val="1"/>
                <c:pt idx="0">
                  <c:v>Starköl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'Diagram 2a'!$C$11:$H$11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2a'!$C$14:$H$14</c:f>
              <c:numCache>
                <c:formatCode>###0.00</c:formatCode>
                <c:ptCount val="6"/>
                <c:pt idx="0">
                  <c:v>5.7778947368421055E-2</c:v>
                </c:pt>
                <c:pt idx="1">
                  <c:v>2.2658333333333332E-2</c:v>
                </c:pt>
                <c:pt idx="2">
                  <c:v>1.5075892857142859E-2</c:v>
                </c:pt>
                <c:pt idx="3">
                  <c:v>7.7374000000000012E-2</c:v>
                </c:pt>
                <c:pt idx="4">
                  <c:v>0.11101186044486887</c:v>
                </c:pt>
                <c:pt idx="5">
                  <c:v>3.4993032531739361E-2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D5C0-4EB8-A52C-10547CC0857B}"/>
            </c:ext>
          </c:extLst>
        </c:ser>
        <c:ser>
          <c:idx val="3"/>
          <c:order val="3"/>
          <c:tx>
            <c:strRef>
              <c:f>'Diagram 2a'!$A$15</c:f>
              <c:strCache>
                <c:ptCount val="1"/>
                <c:pt idx="0">
                  <c:v>Folköl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'Diagram 2a'!$C$11:$H$11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2a'!$C$15:$H$15</c:f>
              <c:numCache>
                <c:formatCode>###0.00</c:formatCode>
                <c:ptCount val="6"/>
                <c:pt idx="0">
                  <c:v>1.972705263157894E-2</c:v>
                </c:pt>
                <c:pt idx="1">
                  <c:v>1.3815000000000003E-2</c:v>
                </c:pt>
                <c:pt idx="2">
                  <c:v>6.4998214285714303E-3</c:v>
                </c:pt>
                <c:pt idx="3">
                  <c:v>2.5768285714285712E-2</c:v>
                </c:pt>
                <c:pt idx="4">
                  <c:v>3.7789618320610688E-2</c:v>
                </c:pt>
                <c:pt idx="5">
                  <c:v>2.4979760060894932E-2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D5C0-4EB8-A52C-10547CC0857B}"/>
            </c:ext>
          </c:extLst>
        </c:ser>
        <c:ser>
          <c:idx val="4"/>
          <c:order val="4"/>
          <c:tx>
            <c:strRef>
              <c:f>'Diagram 2a'!$A$16</c:f>
              <c:strCache>
                <c:ptCount val="1"/>
                <c:pt idx="0">
                  <c:v>Blanddrycker</c:v>
                </c:pt>
              </c:strCache>
            </c:strRef>
          </c:tx>
          <c:spPr>
            <a:solidFill>
              <a:srgbClr val="AAA096"/>
            </a:solidFill>
          </c:spPr>
          <c:invertIfNegative val="0"/>
          <c:cat>
            <c:strRef>
              <c:f>'Diagram 2a'!$C$11:$H$11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2a'!$C$16:$H$16</c:f>
              <c:numCache>
                <c:formatCode>###0.00</c:formatCode>
                <c:ptCount val="6"/>
                <c:pt idx="0">
                  <c:v>0.18356778947368424</c:v>
                </c:pt>
                <c:pt idx="1">
                  <c:v>0.28386909090909085</c:v>
                </c:pt>
                <c:pt idx="2">
                  <c:v>0.16391035714285712</c:v>
                </c:pt>
                <c:pt idx="3">
                  <c:v>0.4695059999999997</c:v>
                </c:pt>
                <c:pt idx="4">
                  <c:v>0.38941622399673947</c:v>
                </c:pt>
                <c:pt idx="5">
                  <c:v>0.3146177658171318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D5C0-4EB8-A52C-10547CC085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1331824"/>
        <c:axId val="411329864"/>
      </c:barChart>
      <c:catAx>
        <c:axId val="4113318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sv-SE"/>
          </a:p>
        </c:txPr>
        <c:crossAx val="411329864"/>
        <c:crosses val="autoZero"/>
        <c:auto val="1"/>
        <c:lblAlgn val="ctr"/>
        <c:lblOffset val="100"/>
        <c:noMultiLvlLbl val="0"/>
      </c:catAx>
      <c:valAx>
        <c:axId val="411329864"/>
        <c:scaling>
          <c:orientation val="minMax"/>
          <c:max val="7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##0" sourceLinked="0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sv-SE"/>
          </a:p>
        </c:txPr>
        <c:crossAx val="411331824"/>
        <c:crosses val="autoZero"/>
        <c:crossBetween val="between"/>
        <c:majorUnit val="1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>
    <c:autoUpdate val="0"/>
  </c:externalData>
  <c:userShapes r:id="rId2"/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620451674523216E-2"/>
          <c:y val="3.1412873849036162E-2"/>
          <c:w val="0.82200119047619302"/>
          <c:h val="0.468693401834632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'[Diagram i rapporten Region Kalmar län 2019.xlsx]Diagram 11b'!$B$3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11b'!$A$4:$A$10</c:f>
              <c:strCache>
                <c:ptCount val="7"/>
                <c:pt idx="0">
                  <c:v>Alkoholkonsument,12 mån</c:v>
                </c:pt>
                <c:pt idx="1">
                  <c:v>Intensivkonsumtion av alkohol
ngn gång i mån. el. oftare</c:v>
                </c:pt>
                <c:pt idx="2">
                  <c:v>Använt narkotika, 12 mån</c:v>
                </c:pt>
                <c:pt idx="3">
                  <c:v>Röker</c:v>
                </c:pt>
                <c:pt idx="4">
                  <c:v>Snusar</c:v>
                </c:pt>
                <c:pt idx="6">
                  <c:v>Årskonsumtion, liter</c:v>
                </c:pt>
              </c:strCache>
            </c:strRef>
          </c:cat>
          <c:val>
            <c:numRef>
              <c:f>'[Diagram i rapporten Region Kalmar län 2019.xlsx]Diagram 11b'!$B$4:$B$10</c:f>
              <c:numCache>
                <c:formatCode>0</c:formatCode>
                <c:ptCount val="7"/>
                <c:pt idx="0">
                  <c:v>79</c:v>
                </c:pt>
                <c:pt idx="1">
                  <c:v>26.45</c:v>
                </c:pt>
                <c:pt idx="2">
                  <c:v>10.13597</c:v>
                </c:pt>
                <c:pt idx="3">
                  <c:v>30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34-455D-B008-55F1D503952B}"/>
            </c:ext>
          </c:extLst>
        </c:ser>
        <c:ser>
          <c:idx val="4"/>
          <c:order val="1"/>
          <c:tx>
            <c:strRef>
              <c:f>'[Diagram i rapporten Region Kalmar län 2019.xlsx]Diagram 11b'!$C$3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11b'!$A$4:$A$10</c:f>
              <c:strCache>
                <c:ptCount val="7"/>
                <c:pt idx="0">
                  <c:v>Alkoholkonsument,12 mån</c:v>
                </c:pt>
                <c:pt idx="1">
                  <c:v>Intensivkonsumtion av alkohol
ngn gång i mån. el. oftare</c:v>
                </c:pt>
                <c:pt idx="2">
                  <c:v>Använt narkotika, 12 mån</c:v>
                </c:pt>
                <c:pt idx="3">
                  <c:v>Röker</c:v>
                </c:pt>
                <c:pt idx="4">
                  <c:v>Snusar</c:v>
                </c:pt>
                <c:pt idx="6">
                  <c:v>Årskonsumtion, liter</c:v>
                </c:pt>
              </c:strCache>
            </c:strRef>
          </c:cat>
          <c:val>
            <c:numRef>
              <c:f>'[Diagram i rapporten Region Kalmar län 2019.xlsx]Diagram 11b'!$C$4:$C$10</c:f>
              <c:numCache>
                <c:formatCode>0</c:formatCode>
                <c:ptCount val="7"/>
                <c:pt idx="0">
                  <c:v>79.769178547182619</c:v>
                </c:pt>
                <c:pt idx="1">
                  <c:v>28.377460964019008</c:v>
                </c:pt>
                <c:pt idx="2">
                  <c:v>10.930074677528854</c:v>
                </c:pt>
                <c:pt idx="3">
                  <c:v>29.05634758995248</c:v>
                </c:pt>
                <c:pt idx="4">
                  <c:v>17.447386286490158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34-455D-B008-55F1D503952B}"/>
            </c:ext>
          </c:extLst>
        </c:ser>
        <c:ser>
          <c:idx val="1"/>
          <c:order val="2"/>
          <c:tx>
            <c:strRef>
              <c:f>'[Diagram i rapporten Region Kalmar län 2019.xlsx]Diagram 11b'!$D$3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'[Diagram i rapporten Region Kalmar län 2019.xlsx]Diagram 11b'!$A$4:$A$10</c:f>
              <c:strCache>
                <c:ptCount val="7"/>
                <c:pt idx="0">
                  <c:v>Alkoholkonsument,12 mån</c:v>
                </c:pt>
                <c:pt idx="1">
                  <c:v>Intensivkonsumtion av alkohol
ngn gång i mån. el. oftare</c:v>
                </c:pt>
                <c:pt idx="2">
                  <c:v>Använt narkotika, 12 mån</c:v>
                </c:pt>
                <c:pt idx="3">
                  <c:v>Röker</c:v>
                </c:pt>
                <c:pt idx="4">
                  <c:v>Snusar</c:v>
                </c:pt>
                <c:pt idx="6">
                  <c:v>Årskonsumtion, liter</c:v>
                </c:pt>
              </c:strCache>
            </c:strRef>
          </c:cat>
          <c:val>
            <c:numRef>
              <c:f>'[Diagram i rapporten Region Kalmar län 2019.xlsx]Diagram 11b'!$D$4:$D$10</c:f>
              <c:numCache>
                <c:formatCode>#,##0</c:formatCode>
                <c:ptCount val="7"/>
                <c:pt idx="0" formatCode="###0">
                  <c:v>72.696817420435508</c:v>
                </c:pt>
                <c:pt idx="1">
                  <c:v>23.953098827470686</c:v>
                </c:pt>
                <c:pt idx="2" formatCode="###0">
                  <c:v>8.5427135678391952</c:v>
                </c:pt>
                <c:pt idx="3" formatCode="0">
                  <c:v>25.125628140703519</c:v>
                </c:pt>
                <c:pt idx="4" formatCode="0">
                  <c:v>20.54718034617532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34-455D-B008-55F1D50395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327813760"/>
        <c:axId val="327814152"/>
      </c:barChart>
      <c:barChart>
        <c:barDir val="col"/>
        <c:grouping val="clustered"/>
        <c:varyColors val="0"/>
        <c:ser>
          <c:idx val="2"/>
          <c:order val="3"/>
          <c:tx>
            <c:strRef>
              <c:f>'[Diagram i rapporten Region Kalmar län 2019.xlsx]Diagram 11b'!$E$3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4687"/>
            </a:solidFill>
            <a:ln w="19050">
              <a:noFill/>
            </a:ln>
          </c:spPr>
          <c:invertIfNegative val="0"/>
          <c:trendline>
            <c:trendlineType val="linear"/>
            <c:dispRSqr val="0"/>
            <c:dispEq val="0"/>
          </c:trendline>
          <c:cat>
            <c:strRef>
              <c:f>'[Diagram i rapporten Region Kalmar län 2019.xlsx]Diagram 11b'!$A$4:$A$10</c:f>
              <c:strCache>
                <c:ptCount val="7"/>
                <c:pt idx="0">
                  <c:v>Alkoholkonsument,12 mån</c:v>
                </c:pt>
                <c:pt idx="1">
                  <c:v>Intensivkonsumtion av alkohol
ngn gång i mån. el. oftare</c:v>
                </c:pt>
                <c:pt idx="2">
                  <c:v>Använt narkotika, 12 mån</c:v>
                </c:pt>
                <c:pt idx="3">
                  <c:v>Röker</c:v>
                </c:pt>
                <c:pt idx="4">
                  <c:v>Snusar</c:v>
                </c:pt>
                <c:pt idx="6">
                  <c:v>Årskonsumtion, liter</c:v>
                </c:pt>
              </c:strCache>
            </c:strRef>
          </c:cat>
          <c:val>
            <c:numRef>
              <c:f>'[Diagram i rapporten Region Kalmar län 2019.xlsx]Diagram 11b'!$E$4:$E$10</c:f>
              <c:numCache>
                <c:formatCode>General</c:formatCode>
                <c:ptCount val="7"/>
                <c:pt idx="6" formatCode="0.0">
                  <c:v>3.37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34-455D-B008-55F1D503952B}"/>
            </c:ext>
          </c:extLst>
        </c:ser>
        <c:ser>
          <c:idx val="3"/>
          <c:order val="4"/>
          <c:tx>
            <c:strRef>
              <c:f>'[Diagram i rapporten Region Kalmar län 2019.xlsx]Diagram 11b'!$F$3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BEBC00"/>
            </a:solidFill>
            <a:ln w="19050">
              <a:noFill/>
            </a:ln>
          </c:spPr>
          <c:invertIfNegative val="0"/>
          <c:cat>
            <c:strRef>
              <c:f>'[Diagram i rapporten Region Kalmar län 2019.xlsx]Diagram 11b'!$A$4:$A$10</c:f>
              <c:strCache>
                <c:ptCount val="7"/>
                <c:pt idx="0">
                  <c:v>Alkoholkonsument,12 mån</c:v>
                </c:pt>
                <c:pt idx="1">
                  <c:v>Intensivkonsumtion av alkohol
ngn gång i mån. el. oftare</c:v>
                </c:pt>
                <c:pt idx="2">
                  <c:v>Använt narkotika, 12 mån</c:v>
                </c:pt>
                <c:pt idx="3">
                  <c:v>Röker</c:v>
                </c:pt>
                <c:pt idx="4">
                  <c:v>Snusar</c:v>
                </c:pt>
                <c:pt idx="6">
                  <c:v>Årskonsumtion, liter</c:v>
                </c:pt>
              </c:strCache>
            </c:strRef>
          </c:cat>
          <c:val>
            <c:numRef>
              <c:f>'[Diagram i rapporten Region Kalmar län 2019.xlsx]Diagram 11b'!$F$4:$F$10</c:f>
              <c:numCache>
                <c:formatCode>General</c:formatCode>
                <c:ptCount val="7"/>
                <c:pt idx="6" formatCode="0.00">
                  <c:v>3.3958219246435801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34-455D-B008-55F1D503952B}"/>
            </c:ext>
          </c:extLst>
        </c:ser>
        <c:ser>
          <c:idx val="5"/>
          <c:order val="5"/>
          <c:tx>
            <c:strRef>
              <c:f>'[Diagram i rapporten Region Kalmar län 2019.xlsx]Diagram 11b'!$G$3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934-455D-B008-55F1D503952B}"/>
              </c:ext>
            </c:extLst>
          </c:dPt>
          <c:cat>
            <c:strRef>
              <c:f>'[Diagram i rapporten Region Kalmar län 2019.xlsx]Diagram 11b'!$A$4:$A$10</c:f>
              <c:strCache>
                <c:ptCount val="7"/>
                <c:pt idx="0">
                  <c:v>Alkoholkonsument,12 mån</c:v>
                </c:pt>
                <c:pt idx="1">
                  <c:v>Intensivkonsumtion av alkohol
ngn gång i mån. el. oftare</c:v>
                </c:pt>
                <c:pt idx="2">
                  <c:v>Använt narkotika, 12 mån</c:v>
                </c:pt>
                <c:pt idx="3">
                  <c:v>Röker</c:v>
                </c:pt>
                <c:pt idx="4">
                  <c:v>Snusar</c:v>
                </c:pt>
                <c:pt idx="6">
                  <c:v>Årskonsumtion, liter</c:v>
                </c:pt>
              </c:strCache>
            </c:strRef>
          </c:cat>
          <c:val>
            <c:numRef>
              <c:f>'[Diagram i rapporten Region Kalmar län 2019.xlsx]Diagram 11b'!$G$4:$G$10</c:f>
              <c:numCache>
                <c:formatCode>General</c:formatCode>
                <c:ptCount val="7"/>
                <c:pt idx="6" formatCode="###0.00">
                  <c:v>2.8775045896147411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34-455D-B008-55F1D50395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327814936"/>
        <c:axId val="327814544"/>
      </c:barChart>
      <c:catAx>
        <c:axId val="32781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7814152"/>
        <c:crosses val="autoZero"/>
        <c:auto val="1"/>
        <c:lblAlgn val="ctr"/>
        <c:lblOffset val="100"/>
        <c:noMultiLvlLbl val="0"/>
      </c:catAx>
      <c:valAx>
        <c:axId val="327814152"/>
        <c:scaling>
          <c:orientation val="minMax"/>
          <c:max val="80"/>
          <c:min val="0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1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7813760"/>
        <c:crosses val="autoZero"/>
        <c:crossBetween val="between"/>
        <c:majorUnit val="20"/>
      </c:valAx>
      <c:valAx>
        <c:axId val="327814544"/>
        <c:scaling>
          <c:orientation val="minMax"/>
          <c:max val="5"/>
        </c:scaling>
        <c:delete val="0"/>
        <c:axPos val="r"/>
        <c:numFmt formatCode="0.0" sourceLinked="0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327814936"/>
        <c:crosses val="max"/>
        <c:crossBetween val="between"/>
        <c:majorUnit val="1"/>
      </c:valAx>
      <c:catAx>
        <c:axId val="3278149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27814544"/>
        <c:crossesAt val="0"/>
        <c:auto val="1"/>
        <c:lblAlgn val="ctr"/>
        <c:lblOffset val="100"/>
        <c:noMultiLvlLbl val="0"/>
      </c:cat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t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37352764170030089"/>
          <c:y val="9.0368023268523404E-2"/>
          <c:w val="0.27294779759887439"/>
          <c:h val="5.1868342460782951E-2"/>
        </c:manualLayout>
      </c:layout>
      <c:overlay val="0"/>
      <c:txPr>
        <a:bodyPr/>
        <a:lstStyle/>
        <a:p>
          <a:pPr>
            <a:defRPr sz="1800"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53034384867182E-2"/>
          <c:y val="0.10183135154033165"/>
          <c:w val="0.72791518446819081"/>
          <c:h val="0.54382367264333553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2a'!$C$20:$K$20</c:f>
              <c:numCache>
                <c:formatCode>###0.00</c:formatCode>
                <c:ptCount val="9"/>
                <c:pt idx="0">
                  <c:v>0.85615357142857162</c:v>
                </c:pt>
                <c:pt idx="1">
                  <c:v>0.60072968750000011</c:v>
                </c:pt>
                <c:pt idx="2">
                  <c:v>0.38363921568627457</c:v>
                </c:pt>
                <c:pt idx="3">
                  <c:v>0.80525807232361002</c:v>
                </c:pt>
                <c:pt idx="4">
                  <c:v>1.0085963403712208</c:v>
                </c:pt>
                <c:pt idx="5">
                  <c:v>0.96313771160108341</c:v>
                </c:pt>
                <c:pt idx="6">
                  <c:v>0.85</c:v>
                </c:pt>
                <c:pt idx="7">
                  <c:v>0.46848172870997418</c:v>
                </c:pt>
                <c:pt idx="8">
                  <c:v>0.43065456823273746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3E-4770-8277-DF7202F0B938}"/>
            </c:ext>
          </c:extLst>
        </c:ser>
        <c:ser>
          <c:idx val="1"/>
          <c:order val="1"/>
          <c:spPr>
            <a:solidFill>
              <a:srgbClr val="B32B31"/>
            </a:solidFill>
          </c:spPr>
          <c:invertIfNegative val="0"/>
          <c:cat>
            <c:strRef>
              <c:f>'[Diagram i rapporten Region Kalmar län 2019.xlsx]Diagram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2a'!$C$21:$K$21</c:f>
              <c:numCache>
                <c:formatCode>###0.00</c:formatCode>
                <c:ptCount val="9"/>
                <c:pt idx="0">
                  <c:v>1.3577142857142855E-2</c:v>
                </c:pt>
                <c:pt idx="1">
                  <c:v>6.8999999999999992E-2</c:v>
                </c:pt>
                <c:pt idx="2">
                  <c:v>1.3126274509803923E-2</c:v>
                </c:pt>
                <c:pt idx="3">
                  <c:v>5.8776617231096971E-2</c:v>
                </c:pt>
                <c:pt idx="4">
                  <c:v>5.5214611240451489E-2</c:v>
                </c:pt>
                <c:pt idx="5">
                  <c:v>0.11088979591836734</c:v>
                </c:pt>
                <c:pt idx="6">
                  <c:v>0.09</c:v>
                </c:pt>
                <c:pt idx="7">
                  <c:v>6.0908059690315867E-2</c:v>
                </c:pt>
                <c:pt idx="8">
                  <c:v>6.380134504011159E-2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3E-4770-8277-DF7202F0B938}"/>
            </c:ext>
          </c:extLst>
        </c:ser>
        <c:ser>
          <c:idx val="2"/>
          <c:order val="2"/>
          <c:spPr>
            <a:solidFill>
              <a:srgbClr val="F29200"/>
            </a:solidFill>
          </c:spPr>
          <c:invertIfNegative val="0"/>
          <c:cat>
            <c:strRef>
              <c:f>'[Diagram i rapporten Region Kalmar län 2019.xlsx]Diagram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2a'!$C$22:$K$22</c:f>
              <c:numCache>
                <c:formatCode>###0.00</c:formatCode>
                <c:ptCount val="9"/>
                <c:pt idx="0">
                  <c:v>0.21777053571428578</c:v>
                </c:pt>
                <c:pt idx="1">
                  <c:v>0.20479765625000004</c:v>
                </c:pt>
                <c:pt idx="2">
                  <c:v>7.8542156862745086E-2</c:v>
                </c:pt>
                <c:pt idx="3">
                  <c:v>0.81538581152697698</c:v>
                </c:pt>
                <c:pt idx="4">
                  <c:v>0.70391596675375645</c:v>
                </c:pt>
                <c:pt idx="5">
                  <c:v>1.1574559621168807</c:v>
                </c:pt>
                <c:pt idx="6">
                  <c:v>0.52</c:v>
                </c:pt>
                <c:pt idx="7">
                  <c:v>0.24403753626070537</c:v>
                </c:pt>
                <c:pt idx="8">
                  <c:v>0.1621616829214107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3E-4770-8277-DF7202F0B938}"/>
            </c:ext>
          </c:extLst>
        </c:ser>
        <c:ser>
          <c:idx val="3"/>
          <c:order val="3"/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2a'!$C$23:$K$23</c:f>
              <c:numCache>
                <c:formatCode>###0.00</c:formatCode>
                <c:ptCount val="9"/>
                <c:pt idx="0">
                  <c:v>6.4296964285714284E-2</c:v>
                </c:pt>
                <c:pt idx="1">
                  <c:v>7.6982812500000011E-2</c:v>
                </c:pt>
                <c:pt idx="2">
                  <c:v>7.9329411764705888E-3</c:v>
                </c:pt>
                <c:pt idx="3">
                  <c:v>0.32650460526315783</c:v>
                </c:pt>
                <c:pt idx="4">
                  <c:v>0.13265108108108112</c:v>
                </c:pt>
                <c:pt idx="5">
                  <c:v>0.21787408163265312</c:v>
                </c:pt>
                <c:pt idx="6">
                  <c:v>0.13</c:v>
                </c:pt>
                <c:pt idx="7">
                  <c:v>0.10646644374875312</c:v>
                </c:pt>
                <c:pt idx="8">
                  <c:v>0.12163063689085417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3E-4770-8277-DF7202F0B938}"/>
            </c:ext>
          </c:extLst>
        </c:ser>
        <c:ser>
          <c:idx val="4"/>
          <c:order val="4"/>
          <c:spPr>
            <a:solidFill>
              <a:srgbClr val="AAA096"/>
            </a:solidFill>
          </c:spPr>
          <c:invertIfNegative val="0"/>
          <c:cat>
            <c:strRef>
              <c:f>'[Diagram i rapporten Region Kalmar län 2019.xlsx]Diagram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2a'!$C$24:$K$24</c:f>
              <c:numCache>
                <c:formatCode>###0.00</c:formatCode>
                <c:ptCount val="9"/>
                <c:pt idx="0">
                  <c:v>0.56644607142857129</c:v>
                </c:pt>
                <c:pt idx="1">
                  <c:v>0.35872921875000008</c:v>
                </c:pt>
                <c:pt idx="2">
                  <c:v>0.20368</c:v>
                </c:pt>
                <c:pt idx="3">
                  <c:v>0.56812318312884258</c:v>
                </c:pt>
                <c:pt idx="4">
                  <c:v>0.86923812667961586</c:v>
                </c:pt>
                <c:pt idx="5">
                  <c:v>1.4366471426085659</c:v>
                </c:pt>
                <c:pt idx="6">
                  <c:v>0.68</c:v>
                </c:pt>
                <c:pt idx="7">
                  <c:v>0.3819113559978326</c:v>
                </c:pt>
                <c:pt idx="8">
                  <c:v>0.29460290367180186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3E-4770-8277-DF7202F0B9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1328296"/>
        <c:axId val="411326728"/>
      </c:barChart>
      <c:catAx>
        <c:axId val="411328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600"/>
            </a:pPr>
            <a:endParaRPr lang="sv-SE"/>
          </a:p>
        </c:txPr>
        <c:crossAx val="411326728"/>
        <c:crosses val="autoZero"/>
        <c:auto val="1"/>
        <c:lblAlgn val="ctr"/>
        <c:lblOffset val="100"/>
        <c:noMultiLvlLbl val="0"/>
      </c:catAx>
      <c:valAx>
        <c:axId val="411326728"/>
        <c:scaling>
          <c:orientation val="minMax"/>
          <c:max val="7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0"/>
        <c:majorTickMark val="none"/>
        <c:minorTickMark val="none"/>
        <c:tickLblPos val="none"/>
        <c:crossAx val="411328296"/>
        <c:crosses val="autoZero"/>
        <c:crossBetween val="between"/>
        <c:majorUnit val="1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720911378544294E-2"/>
          <c:y val="0.10551611111111209"/>
          <c:w val="0.36484934400061253"/>
          <c:h val="0.5410911616161616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'Diagram 2a'!$A$4</c:f>
              <c:strCache>
                <c:ptCount val="1"/>
                <c:pt idx="0">
                  <c:v>Sprit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'Diagram 2a'!$C$3:$H$3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2a'!$C$4:$H$4</c:f>
              <c:numCache>
                <c:formatCode>###0.00</c:formatCode>
                <c:ptCount val="6"/>
                <c:pt idx="0">
                  <c:v>0.22426870963116316</c:v>
                </c:pt>
                <c:pt idx="1">
                  <c:v>0.25191714285714284</c:v>
                </c:pt>
                <c:pt idx="2">
                  <c:v>3.0237931034482749E-2</c:v>
                </c:pt>
                <c:pt idx="3">
                  <c:v>0.47861893228640295</c:v>
                </c:pt>
                <c:pt idx="4">
                  <c:v>0.48100030238127167</c:v>
                </c:pt>
                <c:pt idx="5">
                  <c:v>0.38731488878711856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0F2F-4723-A287-818C6A57936A}"/>
            </c:ext>
          </c:extLst>
        </c:ser>
        <c:ser>
          <c:idx val="1"/>
          <c:order val="1"/>
          <c:tx>
            <c:strRef>
              <c:f>'Diagram 2a'!$A$5</c:f>
              <c:strCache>
                <c:ptCount val="1"/>
                <c:pt idx="0">
                  <c:v>Vin</c:v>
                </c:pt>
              </c:strCache>
            </c:strRef>
          </c:tx>
          <c:spPr>
            <a:solidFill>
              <a:srgbClr val="B32B31"/>
            </a:solidFill>
          </c:spPr>
          <c:invertIfNegative val="0"/>
          <c:cat>
            <c:strRef>
              <c:f>'Diagram 2a'!$C$3:$H$3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2a'!$C$5:$H$5</c:f>
              <c:numCache>
                <c:formatCode>###0.00</c:formatCode>
                <c:ptCount val="6"/>
                <c:pt idx="0">
                  <c:v>2.5529337539432172E-2</c:v>
                </c:pt>
                <c:pt idx="1">
                  <c:v>2.0022857142857141E-2</c:v>
                </c:pt>
                <c:pt idx="2">
                  <c:v>2.0193103448275861E-2</c:v>
                </c:pt>
                <c:pt idx="3">
                  <c:v>7.6632195121951269E-2</c:v>
                </c:pt>
                <c:pt idx="4">
                  <c:v>3.5626708134511895E-2</c:v>
                </c:pt>
                <c:pt idx="5">
                  <c:v>4.7363893317382506E-2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0F2F-4723-A287-818C6A57936A}"/>
            </c:ext>
          </c:extLst>
        </c:ser>
        <c:ser>
          <c:idx val="2"/>
          <c:order val="2"/>
          <c:tx>
            <c:strRef>
              <c:f>'Diagram 2a'!$A$6</c:f>
              <c:strCache>
                <c:ptCount val="1"/>
                <c:pt idx="0">
                  <c:v>Starköl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'Diagram 2a'!$C$3:$H$3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2a'!$C$6:$H$6</c:f>
              <c:numCache>
                <c:formatCode>###0.00</c:formatCode>
                <c:ptCount val="6"/>
                <c:pt idx="0">
                  <c:v>0.18755833901839586</c:v>
                </c:pt>
                <c:pt idx="1">
                  <c:v>0.15659285714285717</c:v>
                </c:pt>
                <c:pt idx="2">
                  <c:v>7.4818965517241378E-3</c:v>
                </c:pt>
                <c:pt idx="3">
                  <c:v>0.27416029211653159</c:v>
                </c:pt>
                <c:pt idx="4">
                  <c:v>0.36539466693181327</c:v>
                </c:pt>
                <c:pt idx="5">
                  <c:v>0.24417983270435814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0F2F-4723-A287-818C6A57936A}"/>
            </c:ext>
          </c:extLst>
        </c:ser>
        <c:ser>
          <c:idx val="3"/>
          <c:order val="3"/>
          <c:tx>
            <c:strRef>
              <c:f>'Diagram 2a'!$A$7</c:f>
              <c:strCache>
                <c:ptCount val="1"/>
                <c:pt idx="0">
                  <c:v>Folköl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'Diagram 2a'!$C$3:$H$3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2a'!$C$7:$H$7</c:f>
              <c:numCache>
                <c:formatCode>###0.00</c:formatCode>
                <c:ptCount val="6"/>
                <c:pt idx="0">
                  <c:v>0.24308150389082037</c:v>
                </c:pt>
                <c:pt idx="1">
                  <c:v>1.8923142857142857E-2</c:v>
                </c:pt>
                <c:pt idx="2">
                  <c:v>4.4094827586206899E-3</c:v>
                </c:pt>
                <c:pt idx="3">
                  <c:v>0.12594351953475696</c:v>
                </c:pt>
                <c:pt idx="4">
                  <c:v>0.16651558014633325</c:v>
                </c:pt>
                <c:pt idx="5">
                  <c:v>0.17266583455670487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0F2F-4723-A287-818C6A57936A}"/>
            </c:ext>
          </c:extLst>
        </c:ser>
        <c:ser>
          <c:idx val="4"/>
          <c:order val="4"/>
          <c:tx>
            <c:strRef>
              <c:f>'Diagram 2a'!$A$8</c:f>
              <c:strCache>
                <c:ptCount val="1"/>
                <c:pt idx="0">
                  <c:v>Blanddrycker</c:v>
                </c:pt>
              </c:strCache>
            </c:strRef>
          </c:tx>
          <c:spPr>
            <a:solidFill>
              <a:srgbClr val="AAA096"/>
            </a:solidFill>
          </c:spPr>
          <c:invertIfNegative val="0"/>
          <c:cat>
            <c:strRef>
              <c:f>'Diagram 2a'!$C$3:$H$3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2a'!$C$8:$H$8</c:f>
              <c:numCache>
                <c:formatCode>###0.00</c:formatCode>
                <c:ptCount val="6"/>
                <c:pt idx="0">
                  <c:v>0.3124138449359613</c:v>
                </c:pt>
                <c:pt idx="1">
                  <c:v>0.11614157142857139</c:v>
                </c:pt>
                <c:pt idx="2">
                  <c:v>9.9256551724137929E-2</c:v>
                </c:pt>
                <c:pt idx="3">
                  <c:v>0.27476176825743015</c:v>
                </c:pt>
                <c:pt idx="4">
                  <c:v>0.37970876071270637</c:v>
                </c:pt>
                <c:pt idx="5">
                  <c:v>0.24795727054178263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0F2F-4723-A287-818C6A5793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1331432"/>
        <c:axId val="411330648"/>
      </c:barChart>
      <c:catAx>
        <c:axId val="4113314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411330648"/>
        <c:crosses val="autoZero"/>
        <c:auto val="1"/>
        <c:lblAlgn val="ctr"/>
        <c:lblOffset val="100"/>
        <c:noMultiLvlLbl val="0"/>
      </c:catAx>
      <c:valAx>
        <c:axId val="411330648"/>
        <c:scaling>
          <c:orientation val="minMax"/>
          <c:max val="7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endParaRPr lang="sv-SE"/>
          </a:p>
        </c:txPr>
        <c:crossAx val="411331432"/>
        <c:crosses val="autoZero"/>
        <c:crossBetween val="between"/>
        <c:majorUnit val="1"/>
      </c:valAx>
      <c:spPr>
        <a:solidFill>
          <a:schemeClr val="tx1"/>
        </a:solidFill>
        <a:ln>
          <a:solidFill>
            <a:srgbClr val="7F7F7F"/>
          </a:solidFill>
        </a:ln>
      </c:spPr>
    </c:plotArea>
    <c:legend>
      <c:legendPos val="t"/>
      <c:layout>
        <c:manualLayout>
          <c:xMode val="edge"/>
          <c:yMode val="edge"/>
          <c:x val="0.10857881603853302"/>
          <c:y val="2.2611388888888889E-2"/>
          <c:w val="0.8905804442936236"/>
          <c:h val="5.5117837864235061E-2"/>
        </c:manualLayout>
      </c:layout>
      <c:overlay val="0"/>
      <c:spPr>
        <a:noFill/>
      </c:spPr>
      <c:txPr>
        <a:bodyPr/>
        <a:lstStyle/>
        <a:p>
          <a:pPr>
            <a:defRPr sz="1800">
              <a:latin typeface="Arial" pitchFamily="34" charset="0"/>
              <a:cs typeface="Arial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177264659264733E-2"/>
          <c:y val="8.9492777777777782E-2"/>
          <c:w val="0.6888934290796912"/>
          <c:h val="0.5438236726433347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'Diagram 2a'!$A$12</c:f>
              <c:strCache>
                <c:ptCount val="1"/>
                <c:pt idx="0">
                  <c:v>Sprit</c:v>
                </c:pt>
              </c:strCache>
            </c:strRef>
          </c:tx>
          <c:spPr>
            <a:solidFill>
              <a:srgbClr val="004687"/>
            </a:solidFill>
          </c:spPr>
          <c:invertIfNegative val="0"/>
          <c:cat>
            <c:strRef>
              <c:f>'Diagram 2a'!$C$11:$H$11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2a'!$C$12:$H$12</c:f>
              <c:numCache>
                <c:formatCode>###0.00</c:formatCode>
                <c:ptCount val="6"/>
                <c:pt idx="0">
                  <c:v>0.4096873684210528</c:v>
                </c:pt>
                <c:pt idx="1">
                  <c:v>0.43783333333333346</c:v>
                </c:pt>
                <c:pt idx="2">
                  <c:v>0.19557142857142853</c:v>
                </c:pt>
                <c:pt idx="3">
                  <c:v>0.43167371428571449</c:v>
                </c:pt>
                <c:pt idx="4">
                  <c:v>0.46665609895827664</c:v>
                </c:pt>
                <c:pt idx="5">
                  <c:v>0.45674674223446515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D5C0-4EB8-A52C-10547CC0857B}"/>
            </c:ext>
          </c:extLst>
        </c:ser>
        <c:ser>
          <c:idx val="1"/>
          <c:order val="1"/>
          <c:tx>
            <c:strRef>
              <c:f>'Diagram 2a'!$A$13</c:f>
              <c:strCache>
                <c:ptCount val="1"/>
                <c:pt idx="0">
                  <c:v>Vin</c:v>
                </c:pt>
              </c:strCache>
            </c:strRef>
          </c:tx>
          <c:spPr>
            <a:solidFill>
              <a:srgbClr val="B32B31"/>
            </a:solidFill>
          </c:spPr>
          <c:invertIfNegative val="0"/>
          <c:cat>
            <c:strRef>
              <c:f>'Diagram 2a'!$C$11:$H$11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2a'!$C$13:$H$13</c:f>
              <c:numCache>
                <c:formatCode>###0.00</c:formatCode>
                <c:ptCount val="6"/>
                <c:pt idx="0">
                  <c:v>0.14313768421052625</c:v>
                </c:pt>
                <c:pt idx="1">
                  <c:v>1.3517575757575756E-2</c:v>
                </c:pt>
                <c:pt idx="2">
                  <c:v>2.7428571428571434E-2</c:v>
                </c:pt>
                <c:pt idx="3">
                  <c:v>4.5743542857142841E-2</c:v>
                </c:pt>
                <c:pt idx="4">
                  <c:v>8.4178959093753322E-2</c:v>
                </c:pt>
                <c:pt idx="5">
                  <c:v>7.3297057042333566E-2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D5C0-4EB8-A52C-10547CC0857B}"/>
            </c:ext>
          </c:extLst>
        </c:ser>
        <c:ser>
          <c:idx val="2"/>
          <c:order val="2"/>
          <c:tx>
            <c:strRef>
              <c:f>'Diagram 2a'!$A$14</c:f>
              <c:strCache>
                <c:ptCount val="1"/>
                <c:pt idx="0">
                  <c:v>Starköl</c:v>
                </c:pt>
              </c:strCache>
            </c:strRef>
          </c:tx>
          <c:spPr>
            <a:solidFill>
              <a:srgbClr val="F29200"/>
            </a:solidFill>
          </c:spPr>
          <c:invertIfNegative val="0"/>
          <c:cat>
            <c:strRef>
              <c:f>'Diagram 2a'!$C$11:$H$11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2a'!$C$14:$H$14</c:f>
              <c:numCache>
                <c:formatCode>###0.00</c:formatCode>
                <c:ptCount val="6"/>
                <c:pt idx="0">
                  <c:v>5.7778947368421055E-2</c:v>
                </c:pt>
                <c:pt idx="1">
                  <c:v>2.2658333333333332E-2</c:v>
                </c:pt>
                <c:pt idx="2">
                  <c:v>1.5075892857142859E-2</c:v>
                </c:pt>
                <c:pt idx="3">
                  <c:v>7.7374000000000012E-2</c:v>
                </c:pt>
                <c:pt idx="4">
                  <c:v>0.11101186044486887</c:v>
                </c:pt>
                <c:pt idx="5">
                  <c:v>3.4993032531739361E-2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D5C0-4EB8-A52C-10547CC0857B}"/>
            </c:ext>
          </c:extLst>
        </c:ser>
        <c:ser>
          <c:idx val="3"/>
          <c:order val="3"/>
          <c:tx>
            <c:strRef>
              <c:f>'Diagram 2a'!$A$15</c:f>
              <c:strCache>
                <c:ptCount val="1"/>
                <c:pt idx="0">
                  <c:v>Folköl</c:v>
                </c:pt>
              </c:strCache>
            </c:strRef>
          </c:tx>
          <c:spPr>
            <a:solidFill>
              <a:srgbClr val="BEBC00"/>
            </a:solidFill>
          </c:spPr>
          <c:invertIfNegative val="0"/>
          <c:cat>
            <c:strRef>
              <c:f>'Diagram 2a'!$C$11:$H$11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2a'!$C$15:$H$15</c:f>
              <c:numCache>
                <c:formatCode>###0.00</c:formatCode>
                <c:ptCount val="6"/>
                <c:pt idx="0">
                  <c:v>1.972705263157894E-2</c:v>
                </c:pt>
                <c:pt idx="1">
                  <c:v>1.3815000000000003E-2</c:v>
                </c:pt>
                <c:pt idx="2">
                  <c:v>6.4998214285714303E-3</c:v>
                </c:pt>
                <c:pt idx="3">
                  <c:v>2.5768285714285712E-2</c:v>
                </c:pt>
                <c:pt idx="4">
                  <c:v>3.7789618320610688E-2</c:v>
                </c:pt>
                <c:pt idx="5">
                  <c:v>2.4979760060894932E-2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D5C0-4EB8-A52C-10547CC0857B}"/>
            </c:ext>
          </c:extLst>
        </c:ser>
        <c:ser>
          <c:idx val="4"/>
          <c:order val="4"/>
          <c:tx>
            <c:strRef>
              <c:f>'Diagram 2a'!$A$16</c:f>
              <c:strCache>
                <c:ptCount val="1"/>
                <c:pt idx="0">
                  <c:v>Blanddrycker</c:v>
                </c:pt>
              </c:strCache>
            </c:strRef>
          </c:tx>
          <c:spPr>
            <a:solidFill>
              <a:srgbClr val="AAA096"/>
            </a:solidFill>
          </c:spPr>
          <c:invertIfNegative val="0"/>
          <c:cat>
            <c:strRef>
              <c:f>'Diagram 2a'!$C$11:$H$11</c:f>
              <c:strCache>
                <c:ptCount val="6"/>
                <c:pt idx="0">
                  <c:v>Kalmar</c:v>
                </c:pt>
                <c:pt idx="1">
                  <c:v>Nybro</c:v>
                </c:pt>
                <c:pt idx="2">
                  <c:v>Oskarshamn</c:v>
                </c:pt>
                <c:pt idx="3">
                  <c:v>Västervik</c:v>
                </c:pt>
                <c:pt idx="4">
                  <c:v>Kalmar län</c:v>
                </c:pt>
                <c:pt idx="5">
                  <c:v>Riket</c:v>
                </c:pt>
              </c:strCache>
              <c:extLst/>
            </c:strRef>
          </c:cat>
          <c:val>
            <c:numRef>
              <c:f>'Diagram 2a'!$C$16:$H$16</c:f>
              <c:numCache>
                <c:formatCode>###0.00</c:formatCode>
                <c:ptCount val="6"/>
                <c:pt idx="0">
                  <c:v>0.18356778947368424</c:v>
                </c:pt>
                <c:pt idx="1">
                  <c:v>0.28386909090909085</c:v>
                </c:pt>
                <c:pt idx="2">
                  <c:v>0.16391035714285712</c:v>
                </c:pt>
                <c:pt idx="3">
                  <c:v>0.4695059999999997</c:v>
                </c:pt>
                <c:pt idx="4">
                  <c:v>0.38941622399673947</c:v>
                </c:pt>
                <c:pt idx="5">
                  <c:v>0.3146177658171318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D5C0-4EB8-A52C-10547CC085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1331824"/>
        <c:axId val="411329864"/>
      </c:barChart>
      <c:catAx>
        <c:axId val="4113318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sv-SE"/>
          </a:p>
        </c:txPr>
        <c:crossAx val="411329864"/>
        <c:crosses val="autoZero"/>
        <c:auto val="1"/>
        <c:lblAlgn val="ctr"/>
        <c:lblOffset val="100"/>
        <c:noMultiLvlLbl val="0"/>
      </c:catAx>
      <c:valAx>
        <c:axId val="411329864"/>
        <c:scaling>
          <c:orientation val="minMax"/>
          <c:max val="7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###0.00" sourceLinked="1"/>
        <c:majorTickMark val="none"/>
        <c:minorTickMark val="none"/>
        <c:tickLblPos val="none"/>
        <c:crossAx val="411331824"/>
        <c:crosses val="autoZero"/>
        <c:crossBetween val="between"/>
        <c:majorUnit val="1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53034384867182E-2"/>
          <c:y val="0.10183135154033165"/>
          <c:w val="0.72791518446819081"/>
          <c:h val="0.54382367264333553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4687"/>
            </a:solidFill>
          </c:spPr>
          <c:invertIfNegative val="0"/>
          <c:cat>
            <c:strRef>
              <c:f>'[Diagram i rapporten Region Kalmar län 2019.xlsx]Diagram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2a'!$C$20:$K$20</c:f>
              <c:numCache>
                <c:formatCode>###0.00</c:formatCode>
                <c:ptCount val="9"/>
                <c:pt idx="0">
                  <c:v>0.85615357142857162</c:v>
                </c:pt>
                <c:pt idx="1">
                  <c:v>0.60072968750000011</c:v>
                </c:pt>
                <c:pt idx="2">
                  <c:v>0.38363921568627457</c:v>
                </c:pt>
                <c:pt idx="3">
                  <c:v>0.80525807232361002</c:v>
                </c:pt>
                <c:pt idx="4">
                  <c:v>1.0085963403712208</c:v>
                </c:pt>
                <c:pt idx="5">
                  <c:v>0.96313771160108341</c:v>
                </c:pt>
                <c:pt idx="6">
                  <c:v>0.85</c:v>
                </c:pt>
                <c:pt idx="7">
                  <c:v>0.46848172870997418</c:v>
                </c:pt>
                <c:pt idx="8">
                  <c:v>0.43065456823273746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3E-4770-8277-DF7202F0B938}"/>
            </c:ext>
          </c:extLst>
        </c:ser>
        <c:ser>
          <c:idx val="1"/>
          <c:order val="1"/>
          <c:spPr>
            <a:solidFill>
              <a:srgbClr val="B32B31"/>
            </a:solidFill>
          </c:spPr>
          <c:invertIfNegative val="0"/>
          <c:cat>
            <c:strRef>
              <c:f>'[Diagram i rapporten Region Kalmar län 2019.xlsx]Diagram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2a'!$C$21:$K$21</c:f>
              <c:numCache>
                <c:formatCode>###0.00</c:formatCode>
                <c:ptCount val="9"/>
                <c:pt idx="0">
                  <c:v>1.3577142857142855E-2</c:v>
                </c:pt>
                <c:pt idx="1">
                  <c:v>6.8999999999999992E-2</c:v>
                </c:pt>
                <c:pt idx="2">
                  <c:v>1.3126274509803923E-2</c:v>
                </c:pt>
                <c:pt idx="3">
                  <c:v>5.8776617231096971E-2</c:v>
                </c:pt>
                <c:pt idx="4">
                  <c:v>5.5214611240451489E-2</c:v>
                </c:pt>
                <c:pt idx="5">
                  <c:v>0.11088979591836734</c:v>
                </c:pt>
                <c:pt idx="6">
                  <c:v>0.09</c:v>
                </c:pt>
                <c:pt idx="7">
                  <c:v>6.0908059690315867E-2</c:v>
                </c:pt>
                <c:pt idx="8">
                  <c:v>6.380134504011159E-2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3E-4770-8277-DF7202F0B938}"/>
            </c:ext>
          </c:extLst>
        </c:ser>
        <c:ser>
          <c:idx val="2"/>
          <c:order val="2"/>
          <c:spPr>
            <a:solidFill>
              <a:srgbClr val="F29200"/>
            </a:solidFill>
          </c:spPr>
          <c:invertIfNegative val="0"/>
          <c:cat>
            <c:strRef>
              <c:f>'[Diagram i rapporten Region Kalmar län 2019.xlsx]Diagram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2a'!$C$22:$K$22</c:f>
              <c:numCache>
                <c:formatCode>###0.00</c:formatCode>
                <c:ptCount val="9"/>
                <c:pt idx="0">
                  <c:v>0.21777053571428578</c:v>
                </c:pt>
                <c:pt idx="1">
                  <c:v>0.20479765625000004</c:v>
                </c:pt>
                <c:pt idx="2">
                  <c:v>7.8542156862745086E-2</c:v>
                </c:pt>
                <c:pt idx="3">
                  <c:v>0.81538581152697698</c:v>
                </c:pt>
                <c:pt idx="4">
                  <c:v>0.70391596675375645</c:v>
                </c:pt>
                <c:pt idx="5">
                  <c:v>1.1574559621168807</c:v>
                </c:pt>
                <c:pt idx="6">
                  <c:v>0.52</c:v>
                </c:pt>
                <c:pt idx="7">
                  <c:v>0.24403753626070537</c:v>
                </c:pt>
                <c:pt idx="8">
                  <c:v>0.1621616829214107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3E-4770-8277-DF7202F0B938}"/>
            </c:ext>
          </c:extLst>
        </c:ser>
        <c:ser>
          <c:idx val="3"/>
          <c:order val="3"/>
          <c:spPr>
            <a:solidFill>
              <a:srgbClr val="BEBC00"/>
            </a:solidFill>
          </c:spPr>
          <c:invertIfNegative val="0"/>
          <c:cat>
            <c:strRef>
              <c:f>'[Diagram i rapporten Region Kalmar län 2019.xlsx]Diagram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2a'!$C$23:$K$23</c:f>
              <c:numCache>
                <c:formatCode>###0.00</c:formatCode>
                <c:ptCount val="9"/>
                <c:pt idx="0">
                  <c:v>6.4296964285714284E-2</c:v>
                </c:pt>
                <c:pt idx="1">
                  <c:v>7.6982812500000011E-2</c:v>
                </c:pt>
                <c:pt idx="2">
                  <c:v>7.9329411764705888E-3</c:v>
                </c:pt>
                <c:pt idx="3">
                  <c:v>0.32650460526315783</c:v>
                </c:pt>
                <c:pt idx="4">
                  <c:v>0.13265108108108112</c:v>
                </c:pt>
                <c:pt idx="5">
                  <c:v>0.21787408163265312</c:v>
                </c:pt>
                <c:pt idx="6">
                  <c:v>0.13</c:v>
                </c:pt>
                <c:pt idx="7">
                  <c:v>0.10646644374875312</c:v>
                </c:pt>
                <c:pt idx="8">
                  <c:v>0.12163063689085417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3E-4770-8277-DF7202F0B938}"/>
            </c:ext>
          </c:extLst>
        </c:ser>
        <c:ser>
          <c:idx val="4"/>
          <c:order val="4"/>
          <c:spPr>
            <a:solidFill>
              <a:srgbClr val="AAA096"/>
            </a:solidFill>
          </c:spPr>
          <c:invertIfNegative val="0"/>
          <c:cat>
            <c:strRef>
              <c:f>'[Diagram i rapporten Region Kalmar län 2019.xlsx]Diagram 2a'!$C$19:$K$19</c:f>
              <c:strCache>
                <c:ptCount val="9"/>
                <c:pt idx="0">
                  <c:v>Högsby</c:v>
                </c:pt>
                <c:pt idx="1">
                  <c:v>Torsås</c:v>
                </c:pt>
                <c:pt idx="2">
                  <c:v>Mörbylånga</c:v>
                </c:pt>
                <c:pt idx="3">
                  <c:v>Mönsterås</c:v>
                </c:pt>
                <c:pt idx="4">
                  <c:v>Hultsfred</c:v>
                </c:pt>
                <c:pt idx="5">
                  <c:v>Emmaboda</c:v>
                </c:pt>
                <c:pt idx="6">
                  <c:v>Borgholm</c:v>
                </c:pt>
                <c:pt idx="7">
                  <c:v>Kalmar län</c:v>
                </c:pt>
                <c:pt idx="8">
                  <c:v>Riket</c:v>
                </c:pt>
              </c:strCache>
            </c:strRef>
          </c:cat>
          <c:val>
            <c:numRef>
              <c:f>'[Diagram i rapporten Region Kalmar län 2019.xlsx]Diagram 2a'!$C$24:$K$24</c:f>
              <c:numCache>
                <c:formatCode>###0.00</c:formatCode>
                <c:ptCount val="9"/>
                <c:pt idx="0">
                  <c:v>0.56644607142857129</c:v>
                </c:pt>
                <c:pt idx="1">
                  <c:v>0.35872921875000008</c:v>
                </c:pt>
                <c:pt idx="2">
                  <c:v>0.20368</c:v>
                </c:pt>
                <c:pt idx="3">
                  <c:v>0.56812318312884258</c:v>
                </c:pt>
                <c:pt idx="4">
                  <c:v>0.86923812667961586</c:v>
                </c:pt>
                <c:pt idx="5">
                  <c:v>1.4366471426085659</c:v>
                </c:pt>
                <c:pt idx="6">
                  <c:v>0.68</c:v>
                </c:pt>
                <c:pt idx="7">
                  <c:v>0.3819113559978326</c:v>
                </c:pt>
                <c:pt idx="8">
                  <c:v>0.29460290367180186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3E-4770-8277-DF7202F0B9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1328296"/>
        <c:axId val="411326728"/>
      </c:barChart>
      <c:catAx>
        <c:axId val="411328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600"/>
            </a:pPr>
            <a:endParaRPr lang="sv-SE"/>
          </a:p>
        </c:txPr>
        <c:crossAx val="411326728"/>
        <c:crosses val="autoZero"/>
        <c:auto val="1"/>
        <c:lblAlgn val="ctr"/>
        <c:lblOffset val="100"/>
        <c:noMultiLvlLbl val="0"/>
      </c:catAx>
      <c:valAx>
        <c:axId val="411326728"/>
        <c:scaling>
          <c:orientation val="minMax"/>
          <c:max val="7"/>
        </c:scaling>
        <c:delete val="0"/>
        <c:axPos val="l"/>
        <c:majorGridlines>
          <c:spPr>
            <a:ln>
              <a:solidFill>
                <a:srgbClr val="BFBFBF"/>
              </a:solidFill>
            </a:ln>
          </c:spPr>
        </c:majorGridlines>
        <c:numFmt formatCode="0" sourceLinked="0"/>
        <c:majorTickMark val="none"/>
        <c:minorTickMark val="none"/>
        <c:tickLblPos val="none"/>
        <c:crossAx val="411328296"/>
        <c:crosses val="autoZero"/>
        <c:crossBetween val="between"/>
        <c:majorUnit val="1"/>
      </c:valAx>
      <c:spPr>
        <a:solidFill>
          <a:schemeClr val="tx1"/>
        </a:solidFill>
        <a:ln>
          <a:solidFill>
            <a:srgbClr val="7F7F7F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sv-SE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0.8518</cdr:x>
      <cdr:y>0.03272</cdr:y>
    </cdr:from>
    <cdr:to>
      <cdr:x>0.85434</cdr:x>
      <cdr:y>0.69292</cdr:y>
    </cdr:to>
    <cdr:cxnSp macro="">
      <cdr:nvCxnSpPr>
        <cdr:cNvPr id="2" name="Rak 1">
          <a:extLst xmlns:a="http://schemas.openxmlformats.org/drawingml/2006/main">
            <a:ext uri="{FF2B5EF4-FFF2-40B4-BE49-F238E27FC236}">
              <a16:creationId xmlns:a16="http://schemas.microsoft.com/office/drawing/2014/main" id="{4153E9F6-6E66-4AB9-9650-D83D193C6E50}"/>
            </a:ext>
          </a:extLst>
        </cdr:cNvPr>
        <cdr:cNvCxnSpPr/>
      </cdr:nvCxnSpPr>
      <cdr:spPr>
        <a:xfrm xmlns:a="http://schemas.openxmlformats.org/drawingml/2006/main">
          <a:off x="7095132" y="158330"/>
          <a:ext cx="21183" cy="319459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>
              <a:lumMod val="75000"/>
            </a:schemeClr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0.78289</cdr:x>
      <cdr:y>0.02813</cdr:y>
    </cdr:from>
    <cdr:to>
      <cdr:x>0.7853</cdr:x>
      <cdr:y>0.65301</cdr:y>
    </cdr:to>
    <cdr:cxnSp macro="">
      <cdr:nvCxnSpPr>
        <cdr:cNvPr id="2" name="Rak 1">
          <a:extLst xmlns:a="http://schemas.openxmlformats.org/drawingml/2006/main">
            <a:ext uri="{FF2B5EF4-FFF2-40B4-BE49-F238E27FC236}">
              <a16:creationId xmlns:a16="http://schemas.microsoft.com/office/drawing/2014/main" id="{53692C06-B416-435F-AA4E-0C2959616127}"/>
            </a:ext>
          </a:extLst>
        </cdr:cNvPr>
        <cdr:cNvCxnSpPr/>
      </cdr:nvCxnSpPr>
      <cdr:spPr>
        <a:xfrm xmlns:a="http://schemas.openxmlformats.org/drawingml/2006/main">
          <a:off x="6879108" y="143816"/>
          <a:ext cx="21183" cy="319459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>
              <a:lumMod val="75000"/>
            </a:schemeClr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0.80976</cdr:x>
      <cdr:y>0.0275</cdr:y>
    </cdr:from>
    <cdr:to>
      <cdr:x>0.81214</cdr:x>
      <cdr:y>0.63844</cdr:y>
    </cdr:to>
    <cdr:cxnSp macro="">
      <cdr:nvCxnSpPr>
        <cdr:cNvPr id="2" name="Rak 1">
          <a:extLst xmlns:a="http://schemas.openxmlformats.org/drawingml/2006/main">
            <a:ext uri="{FF2B5EF4-FFF2-40B4-BE49-F238E27FC236}">
              <a16:creationId xmlns:a16="http://schemas.microsoft.com/office/drawing/2014/main" id="{21133058-4CD4-41E4-BE64-98D6BEAF837E}"/>
            </a:ext>
          </a:extLst>
        </cdr:cNvPr>
        <cdr:cNvCxnSpPr/>
      </cdr:nvCxnSpPr>
      <cdr:spPr>
        <a:xfrm xmlns:a="http://schemas.openxmlformats.org/drawingml/2006/main">
          <a:off x="7200800" y="143816"/>
          <a:ext cx="21183" cy="319459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>
              <a:lumMod val="75000"/>
            </a:schemeClr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0.78289</cdr:x>
      <cdr:y>0.02813</cdr:y>
    </cdr:from>
    <cdr:to>
      <cdr:x>0.7853</cdr:x>
      <cdr:y>0.65301</cdr:y>
    </cdr:to>
    <cdr:cxnSp macro="">
      <cdr:nvCxnSpPr>
        <cdr:cNvPr id="2" name="Rak 1">
          <a:extLst xmlns:a="http://schemas.openxmlformats.org/drawingml/2006/main">
            <a:ext uri="{FF2B5EF4-FFF2-40B4-BE49-F238E27FC236}">
              <a16:creationId xmlns:a16="http://schemas.microsoft.com/office/drawing/2014/main" id="{40A86298-765A-4803-A429-BCB4A36E64AC}"/>
            </a:ext>
          </a:extLst>
        </cdr:cNvPr>
        <cdr:cNvCxnSpPr/>
      </cdr:nvCxnSpPr>
      <cdr:spPr>
        <a:xfrm xmlns:a="http://schemas.openxmlformats.org/drawingml/2006/main">
          <a:off x="6879108" y="143816"/>
          <a:ext cx="21183" cy="319459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>
              <a:lumMod val="75000"/>
            </a:schemeClr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0.6884</cdr:x>
      <cdr:y>0.03358</cdr:y>
    </cdr:from>
    <cdr:to>
      <cdr:x>0.6884</cdr:x>
      <cdr:y>0.89102</cdr:y>
    </cdr:to>
    <cdr:cxnSp macro="">
      <cdr:nvCxnSpPr>
        <cdr:cNvPr id="2" name="Rak 1">
          <a:extLst xmlns:a="http://schemas.openxmlformats.org/drawingml/2006/main">
            <a:ext uri="{FF2B5EF4-FFF2-40B4-BE49-F238E27FC236}">
              <a16:creationId xmlns:a16="http://schemas.microsoft.com/office/drawing/2014/main" id="{81FD0B60-CF73-4895-9C4E-3241B95895B2}"/>
            </a:ext>
          </a:extLst>
        </cdr:cNvPr>
        <cdr:cNvCxnSpPr/>
      </cdr:nvCxnSpPr>
      <cdr:spPr>
        <a:xfrm xmlns:a="http://schemas.openxmlformats.org/drawingml/2006/main" flipH="1">
          <a:off x="5727010" y="153308"/>
          <a:ext cx="0" cy="3914367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0.12779</cdr:x>
      <cdr:y>0.09949</cdr:y>
    </cdr:from>
    <cdr:to>
      <cdr:x>0.44455</cdr:x>
      <cdr:y>0.17619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397318" y="524051"/>
          <a:ext cx="984836" cy="4039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1800" b="0" dirty="0">
              <a:latin typeface="HelveticaNeueLT Std" pitchFamily="34" charset="0"/>
            </a:rPr>
            <a:t>Totalt</a:t>
          </a:r>
          <a:endParaRPr lang="sv-SE" sz="1800" b="0" dirty="0"/>
        </a:p>
      </cdr:txBody>
    </cdr:sp>
  </cdr:relSizeAnchor>
  <cdr:relSizeAnchor xmlns:cdr="http://schemas.openxmlformats.org/drawingml/2006/chartDrawing">
    <cdr:from>
      <cdr:x>0.75312</cdr:x>
      <cdr:y>0.41393</cdr:y>
    </cdr:from>
    <cdr:to>
      <cdr:x>0.95368</cdr:x>
      <cdr:y>0.69689</cdr:y>
    </cdr:to>
    <cdr:sp macro="" textlink="">
      <cdr:nvSpPr>
        <cdr:cNvPr id="3" name="Ellips 2"/>
        <cdr:cNvSpPr/>
      </cdr:nvSpPr>
      <cdr:spPr>
        <a:xfrm xmlns:a="http://schemas.openxmlformats.org/drawingml/2006/main">
          <a:off x="2341534" y="2180235"/>
          <a:ext cx="623542" cy="149043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sv-SE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sv-SE"/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0.11824</cdr:x>
      <cdr:y>0.09189</cdr:y>
    </cdr:from>
    <cdr:to>
      <cdr:x>0.53305</cdr:x>
      <cdr:y>0.16777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367619" y="528899"/>
          <a:ext cx="1289684" cy="436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 dirty="0">
              <a:latin typeface="Arial" panose="020B0604020202020204" pitchFamily="34" charset="0"/>
              <a:cs typeface="Arial" panose="020B0604020202020204" pitchFamily="34" charset="0"/>
            </a:rPr>
            <a:t>Flickor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0.04634</cdr:x>
      <cdr:y>0.10876</cdr:y>
    </cdr:from>
    <cdr:to>
      <cdr:x>0.3631</cdr:x>
      <cdr:y>0.18546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138930" y="515940"/>
          <a:ext cx="949675" cy="3638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1800" b="0" dirty="0">
              <a:latin typeface="HelveticaNeueLT Std" pitchFamily="34" charset="0"/>
            </a:rPr>
            <a:t>Totalt</a:t>
          </a:r>
          <a:endParaRPr lang="sv-SE" sz="1800" b="0" dirty="0"/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0.09436</cdr:x>
      <cdr:y>0.1085</cdr:y>
    </cdr:from>
    <cdr:to>
      <cdr:x>0.26926</cdr:x>
      <cdr:y>0.1809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334010" y="374827"/>
          <a:ext cx="619102" cy="2501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 dirty="0">
              <a:latin typeface="HelveticaNeueLT Std" pitchFamily="34" charset="0"/>
            </a:rPr>
            <a:t>Pojkar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0.11824</cdr:x>
      <cdr:y>0.09189</cdr:y>
    </cdr:from>
    <cdr:to>
      <cdr:x>0.53305</cdr:x>
      <cdr:y>0.16777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199029" y="361491"/>
          <a:ext cx="698231" cy="2985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 dirty="0">
              <a:latin typeface="Arial" panose="020B0604020202020204" pitchFamily="34" charset="0"/>
              <a:cs typeface="Arial" panose="020B0604020202020204" pitchFamily="34" charset="0"/>
            </a:rPr>
            <a:t>Flickor</a:t>
          </a: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0.04634</cdr:x>
      <cdr:y>0.10876</cdr:y>
    </cdr:from>
    <cdr:to>
      <cdr:x>0.3631</cdr:x>
      <cdr:y>0.18546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138930" y="515940"/>
          <a:ext cx="949675" cy="3638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1800" b="0" dirty="0">
              <a:latin typeface="HelveticaNeueLT Std" pitchFamily="34" charset="0"/>
            </a:rPr>
            <a:t>Totalt</a:t>
          </a:r>
          <a:endParaRPr lang="sv-SE" sz="1800" b="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0.82586</cdr:x>
      <cdr:y>0.03132</cdr:y>
    </cdr:from>
    <cdr:to>
      <cdr:x>0.8284</cdr:x>
      <cdr:y>0.6633</cdr:y>
    </cdr:to>
    <cdr:cxnSp macro="">
      <cdr:nvCxnSpPr>
        <cdr:cNvPr id="3" name="Rak 1">
          <a:extLst xmlns:a="http://schemas.openxmlformats.org/drawingml/2006/main">
            <a:ext uri="{FF2B5EF4-FFF2-40B4-BE49-F238E27FC236}">
              <a16:creationId xmlns:a16="http://schemas.microsoft.com/office/drawing/2014/main" id="{14E07D03-80A8-4983-A0ED-1DD7FBC90347}"/>
            </a:ext>
          </a:extLst>
        </cdr:cNvPr>
        <cdr:cNvCxnSpPr/>
      </cdr:nvCxnSpPr>
      <cdr:spPr>
        <a:xfrm xmlns:a="http://schemas.openxmlformats.org/drawingml/2006/main">
          <a:off x="6879108" y="158330"/>
          <a:ext cx="21183" cy="319459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>
              <a:lumMod val="75000"/>
            </a:schemeClr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0.14391</cdr:x>
      <cdr:y>0.08822</cdr:y>
    </cdr:from>
    <cdr:to>
      <cdr:x>0.41004</cdr:x>
      <cdr:y>0.16388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443545" y="464656"/>
          <a:ext cx="820263" cy="398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1800" b="0" dirty="0">
              <a:latin typeface="HelveticaNeueLT Std" pitchFamily="34" charset="0"/>
            </a:rPr>
            <a:t>Totalt</a:t>
          </a:r>
          <a:endParaRPr lang="sv-SE" sz="1800" b="0" dirty="0"/>
        </a:p>
      </cdr:txBody>
    </cdr:sp>
  </cdr:relSizeAnchor>
  <cdr:relSizeAnchor xmlns:cdr="http://schemas.openxmlformats.org/drawingml/2006/chartDrawing">
    <cdr:from>
      <cdr:x>0.5878</cdr:x>
      <cdr:y>0.2386</cdr:y>
    </cdr:from>
    <cdr:to>
      <cdr:x>0.97664</cdr:x>
      <cdr:y>0.69929</cdr:y>
    </cdr:to>
    <cdr:sp macro="" textlink="">
      <cdr:nvSpPr>
        <cdr:cNvPr id="3" name="Ellips 2"/>
        <cdr:cNvSpPr/>
      </cdr:nvSpPr>
      <cdr:spPr>
        <a:xfrm xmlns:a="http://schemas.openxmlformats.org/drawingml/2006/main">
          <a:off x="1811697" y="1256744"/>
          <a:ext cx="1198486" cy="242654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sv-SE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sv-SE"/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0.11824</cdr:x>
      <cdr:y>0.09189</cdr:y>
    </cdr:from>
    <cdr:to>
      <cdr:x>0.53305</cdr:x>
      <cdr:y>0.16777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199029" y="361491"/>
          <a:ext cx="698231" cy="2985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dirty="0">
              <a:latin typeface="Arial" panose="020B0604020202020204" pitchFamily="34" charset="0"/>
              <a:cs typeface="Arial" panose="020B0604020202020204" pitchFamily="34" charset="0"/>
            </a:rPr>
            <a:t>Flickor</a:t>
          </a: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0.05414</cdr:x>
      <cdr:y>0.10456</cdr:y>
    </cdr:from>
    <cdr:to>
      <cdr:x>0.32027</cdr:x>
      <cdr:y>0.18022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158245" y="502856"/>
          <a:ext cx="777859" cy="3638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1800" b="0" dirty="0">
              <a:latin typeface="HelveticaNeueLT Std" pitchFamily="34" charset="0"/>
            </a:rPr>
            <a:t>Totalt</a:t>
          </a:r>
          <a:endParaRPr lang="sv-SE" sz="1800" b="0" dirty="0"/>
        </a:p>
      </cdr:txBody>
    </cdr: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0.09436</cdr:x>
      <cdr:y>0.1085</cdr:y>
    </cdr:from>
    <cdr:to>
      <cdr:x>0.26926</cdr:x>
      <cdr:y>0.1809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334010" y="374827"/>
          <a:ext cx="619102" cy="2501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dirty="0">
              <a:latin typeface="HelveticaNeueLT Std" pitchFamily="34" charset="0"/>
            </a:rPr>
            <a:t>Pojkar</a:t>
          </a:r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0.11824</cdr:x>
      <cdr:y>0.09189</cdr:y>
    </cdr:from>
    <cdr:to>
      <cdr:x>0.53305</cdr:x>
      <cdr:y>0.16777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199029" y="361491"/>
          <a:ext cx="698231" cy="2985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dirty="0">
              <a:latin typeface="Arial" panose="020B0604020202020204" pitchFamily="34" charset="0"/>
              <a:cs typeface="Arial" panose="020B0604020202020204" pitchFamily="34" charset="0"/>
            </a:rPr>
            <a:t>Flickor</a:t>
          </a:r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0.05414</cdr:x>
      <cdr:y>0.10456</cdr:y>
    </cdr:from>
    <cdr:to>
      <cdr:x>0.32027</cdr:x>
      <cdr:y>0.18022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158245" y="502856"/>
          <a:ext cx="777859" cy="3638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1800" b="0" dirty="0">
              <a:latin typeface="HelveticaNeueLT Std" pitchFamily="34" charset="0"/>
            </a:rPr>
            <a:t>Totalt</a:t>
          </a:r>
          <a:endParaRPr lang="sv-SE" sz="1800" b="0" dirty="0"/>
        </a:p>
      </cdr:txBody>
    </cdr:sp>
  </cdr:relSizeAnchor>
</c:userShapes>
</file>

<file path=ppt/drawings/drawing26.xml><?xml version="1.0" encoding="utf-8"?>
<c:userShapes xmlns:c="http://schemas.openxmlformats.org/drawingml/2006/chart">
  <cdr:relSizeAnchor xmlns:cdr="http://schemas.openxmlformats.org/drawingml/2006/chartDrawing">
    <cdr:from>
      <cdr:x>0.15879</cdr:x>
      <cdr:y>0.11683</cdr:y>
    </cdr:from>
    <cdr:to>
      <cdr:x>0.65621</cdr:x>
      <cdr:y>0.19724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432048" y="608672"/>
          <a:ext cx="1353429" cy="4189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1800" dirty="0">
              <a:latin typeface="Arial" panose="020B0604020202020204" pitchFamily="34" charset="0"/>
              <a:cs typeface="Arial" panose="020B0604020202020204" pitchFamily="34" charset="0"/>
            </a:rPr>
            <a:t>Totalt</a:t>
          </a:r>
        </a:p>
      </cdr:txBody>
    </cdr:sp>
  </cdr:relSizeAnchor>
</c:userShapes>
</file>

<file path=ppt/drawings/drawing27.xml><?xml version="1.0" encoding="utf-8"?>
<c:userShapes xmlns:c="http://schemas.openxmlformats.org/drawingml/2006/chart">
  <cdr:relSizeAnchor xmlns:cdr="http://schemas.openxmlformats.org/drawingml/2006/chartDrawing">
    <cdr:from>
      <cdr:x>0.1278</cdr:x>
      <cdr:y>0.09835</cdr:y>
    </cdr:from>
    <cdr:to>
      <cdr:x>0.59789</cdr:x>
      <cdr:y>0.17423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214936" y="386904"/>
          <a:ext cx="790601" cy="2985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 dirty="0">
              <a:latin typeface="Arial" panose="020B0604020202020204" pitchFamily="34" charset="0"/>
              <a:cs typeface="Arial" panose="020B0604020202020204" pitchFamily="34" charset="0"/>
            </a:rPr>
            <a:t>Flickor</a:t>
          </a:r>
        </a:p>
      </cdr:txBody>
    </cdr:sp>
  </cdr:relSizeAnchor>
</c:userShapes>
</file>

<file path=ppt/drawings/drawing28.xml><?xml version="1.0" encoding="utf-8"?>
<c:userShapes xmlns:c="http://schemas.openxmlformats.org/drawingml/2006/chart">
  <cdr:relSizeAnchor xmlns:cdr="http://schemas.openxmlformats.org/drawingml/2006/chartDrawing">
    <cdr:from>
      <cdr:x>0.0057</cdr:x>
      <cdr:y>0.12373</cdr:y>
    </cdr:from>
    <cdr:to>
      <cdr:x>0.50312</cdr:x>
      <cdr:y>0.20414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14810" y="571608"/>
          <a:ext cx="1293495" cy="371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1800" dirty="0">
              <a:latin typeface="Arial" panose="020B0604020202020204" pitchFamily="34" charset="0"/>
              <a:cs typeface="Arial" panose="020B0604020202020204" pitchFamily="34" charset="0"/>
            </a:rPr>
            <a:t>Totalt</a:t>
          </a:r>
        </a:p>
      </cdr:txBody>
    </cdr:sp>
  </cdr:relSizeAnchor>
</c:userShapes>
</file>

<file path=ppt/drawings/drawing29.xml><?xml version="1.0" encoding="utf-8"?>
<c:userShapes xmlns:c="http://schemas.openxmlformats.org/drawingml/2006/chart">
  <cdr:relSizeAnchor xmlns:cdr="http://schemas.openxmlformats.org/drawingml/2006/chartDrawing">
    <cdr:from>
      <cdr:x>0.12444</cdr:x>
      <cdr:y>0.11148</cdr:y>
    </cdr:from>
    <cdr:to>
      <cdr:x>0.29934</cdr:x>
      <cdr:y>0.17501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790359" y="515012"/>
          <a:ext cx="1110850" cy="2934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 dirty="0">
              <a:latin typeface="Arial" panose="020B0604020202020204" pitchFamily="34" charset="0"/>
              <a:cs typeface="Arial" panose="020B0604020202020204" pitchFamily="34" charset="0"/>
            </a:rPr>
            <a:t>Pojkar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0.07068</cdr:x>
      <cdr:y>0.09525</cdr:y>
    </cdr:from>
    <cdr:to>
      <cdr:x>0.67269</cdr:x>
      <cdr:y>0.17113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142875" y="342900"/>
          <a:ext cx="1216944" cy="2731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>
              <a:latin typeface="Arial" pitchFamily="34" charset="0"/>
              <a:cs typeface="Arial" pitchFamily="34" charset="0"/>
            </a:rPr>
            <a:t>Flickor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0.21891</cdr:x>
      <cdr:y>0.05101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0" y="0"/>
          <a:ext cx="720074" cy="2880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dirty="0">
              <a:solidFill>
                <a:schemeClr val="tx1"/>
              </a:solidFill>
            </a:rPr>
            <a:t>Liter</a:t>
          </a:r>
        </a:p>
      </cdr:txBody>
    </cdr:sp>
  </cdr:relSizeAnchor>
</c:userShapes>
</file>

<file path=ppt/drawings/drawing30.xml><?xml version="1.0" encoding="utf-8"?>
<c:userShapes xmlns:c="http://schemas.openxmlformats.org/drawingml/2006/chart">
  <cdr:relSizeAnchor xmlns:cdr="http://schemas.openxmlformats.org/drawingml/2006/chartDrawing">
    <cdr:from>
      <cdr:x>0.1278</cdr:x>
      <cdr:y>0.09835</cdr:y>
    </cdr:from>
    <cdr:to>
      <cdr:x>0.59789</cdr:x>
      <cdr:y>0.17423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214936" y="386904"/>
          <a:ext cx="790601" cy="2985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 dirty="0">
              <a:latin typeface="Arial" panose="020B0604020202020204" pitchFamily="34" charset="0"/>
              <a:cs typeface="Arial" panose="020B0604020202020204" pitchFamily="34" charset="0"/>
            </a:rPr>
            <a:t>Flickor</a:t>
          </a:r>
        </a:p>
      </cdr:txBody>
    </cdr:sp>
  </cdr:relSizeAnchor>
</c:userShapes>
</file>

<file path=ppt/drawings/drawing31.xml><?xml version="1.0" encoding="utf-8"?>
<c:userShapes xmlns:c="http://schemas.openxmlformats.org/drawingml/2006/chart">
  <cdr:relSizeAnchor xmlns:cdr="http://schemas.openxmlformats.org/drawingml/2006/chartDrawing">
    <cdr:from>
      <cdr:x>0.0057</cdr:x>
      <cdr:y>0.12373</cdr:y>
    </cdr:from>
    <cdr:to>
      <cdr:x>0.50312</cdr:x>
      <cdr:y>0.20414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14810" y="571608"/>
          <a:ext cx="1293495" cy="371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1800" dirty="0">
              <a:latin typeface="Arial" panose="020B0604020202020204" pitchFamily="34" charset="0"/>
              <a:cs typeface="Arial" panose="020B0604020202020204" pitchFamily="34" charset="0"/>
            </a:rPr>
            <a:t>Totalt</a:t>
          </a:r>
        </a:p>
      </cdr:txBody>
    </cdr:sp>
  </cdr:relSizeAnchor>
</c:userShapes>
</file>

<file path=ppt/drawings/drawing32.xml><?xml version="1.0" encoding="utf-8"?>
<c:userShapes xmlns:c="http://schemas.openxmlformats.org/drawingml/2006/chart">
  <cdr:relSizeAnchor xmlns:cdr="http://schemas.openxmlformats.org/drawingml/2006/chartDrawing">
    <cdr:from>
      <cdr:x>0.16076</cdr:x>
      <cdr:y>0.11343</cdr:y>
    </cdr:from>
    <cdr:to>
      <cdr:x>0.66464</cdr:x>
      <cdr:y>0.19384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432048" y="583504"/>
          <a:ext cx="1354234" cy="4136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1800" b="0" dirty="0">
              <a:latin typeface="Arial" panose="020B0604020202020204" pitchFamily="34" charset="0"/>
              <a:cs typeface="Arial" panose="020B0604020202020204" pitchFamily="34" charset="0"/>
            </a:rPr>
            <a:t>Totalt</a:t>
          </a:r>
        </a:p>
      </cdr:txBody>
    </cdr:sp>
  </cdr:relSizeAnchor>
  <cdr:relSizeAnchor xmlns:cdr="http://schemas.openxmlformats.org/drawingml/2006/chartDrawing">
    <cdr:from>
      <cdr:x>0.66981</cdr:x>
      <cdr:y>0.37938</cdr:y>
    </cdr:from>
    <cdr:to>
      <cdr:x>1</cdr:x>
      <cdr:y>0.71109</cdr:y>
    </cdr:to>
    <cdr:sp macro="" textlink="">
      <cdr:nvSpPr>
        <cdr:cNvPr id="3" name="Ellips 2"/>
        <cdr:cNvSpPr/>
      </cdr:nvSpPr>
      <cdr:spPr>
        <a:xfrm xmlns:a="http://schemas.openxmlformats.org/drawingml/2006/main">
          <a:off x="1800200" y="1951656"/>
          <a:ext cx="887412" cy="170646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sv-SE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sv-SE"/>
        </a:p>
      </cdr:txBody>
    </cdr:sp>
  </cdr:relSizeAnchor>
</c:userShapes>
</file>

<file path=ppt/drawings/drawing33.xml><?xml version="1.0" encoding="utf-8"?>
<c:userShapes xmlns:c="http://schemas.openxmlformats.org/drawingml/2006/chart">
  <cdr:relSizeAnchor xmlns:cdr="http://schemas.openxmlformats.org/drawingml/2006/chartDrawing">
    <cdr:from>
      <cdr:x>0.1278</cdr:x>
      <cdr:y>0.09835</cdr:y>
    </cdr:from>
    <cdr:to>
      <cdr:x>0.59789</cdr:x>
      <cdr:y>0.17423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214936" y="386904"/>
          <a:ext cx="790601" cy="2985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 dirty="0">
              <a:latin typeface="Arial" panose="020B0604020202020204" pitchFamily="34" charset="0"/>
              <a:cs typeface="Arial" panose="020B0604020202020204" pitchFamily="34" charset="0"/>
            </a:rPr>
            <a:t>Flickor</a:t>
          </a:r>
        </a:p>
      </cdr:txBody>
    </cdr:sp>
  </cdr:relSizeAnchor>
</c:userShapes>
</file>

<file path=ppt/drawings/drawing34.xml><?xml version="1.0" encoding="utf-8"?>
<c:userShapes xmlns:c="http://schemas.openxmlformats.org/drawingml/2006/chart">
  <cdr:relSizeAnchor xmlns:cdr="http://schemas.openxmlformats.org/drawingml/2006/chartDrawing">
    <cdr:from>
      <cdr:x>0</cdr:x>
      <cdr:y>0.12373</cdr:y>
    </cdr:from>
    <cdr:to>
      <cdr:x>0.50388</cdr:x>
      <cdr:y>0.20414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0" y="571608"/>
          <a:ext cx="1293495" cy="371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1800" b="0" dirty="0">
              <a:latin typeface="Arial" panose="020B0604020202020204" pitchFamily="34" charset="0"/>
              <a:cs typeface="Arial" panose="020B0604020202020204" pitchFamily="34" charset="0"/>
            </a:rPr>
            <a:t>Totalt</a:t>
          </a:r>
        </a:p>
      </cdr:txBody>
    </cdr:sp>
  </cdr:relSizeAnchor>
</c:userShapes>
</file>

<file path=ppt/drawings/drawing35.xml><?xml version="1.0" encoding="utf-8"?>
<c:userShapes xmlns:c="http://schemas.openxmlformats.org/drawingml/2006/chart">
  <cdr:relSizeAnchor xmlns:cdr="http://schemas.openxmlformats.org/drawingml/2006/chartDrawing">
    <cdr:from>
      <cdr:x>0.10336</cdr:x>
      <cdr:y>0.10388</cdr:y>
    </cdr:from>
    <cdr:to>
      <cdr:x>0.27826</cdr:x>
      <cdr:y>0.16741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648072" y="479897"/>
          <a:ext cx="1096630" cy="2934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dirty="0">
              <a:latin typeface="Arial" panose="020B0604020202020204" pitchFamily="34" charset="0"/>
              <a:cs typeface="Arial" panose="020B0604020202020204" pitchFamily="34" charset="0"/>
            </a:rPr>
            <a:t>Pojkar</a:t>
          </a:r>
        </a:p>
      </cdr:txBody>
    </cdr:sp>
  </cdr:relSizeAnchor>
</c:userShapes>
</file>

<file path=ppt/drawings/drawing36.xml><?xml version="1.0" encoding="utf-8"?>
<c:userShapes xmlns:c="http://schemas.openxmlformats.org/drawingml/2006/chart">
  <cdr:relSizeAnchor xmlns:cdr="http://schemas.openxmlformats.org/drawingml/2006/chartDrawing">
    <cdr:from>
      <cdr:x>0.1278</cdr:x>
      <cdr:y>0.09835</cdr:y>
    </cdr:from>
    <cdr:to>
      <cdr:x>0.59789</cdr:x>
      <cdr:y>0.17423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214936" y="386904"/>
          <a:ext cx="790601" cy="2985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 dirty="0">
              <a:latin typeface="Arial" panose="020B0604020202020204" pitchFamily="34" charset="0"/>
              <a:cs typeface="Arial" panose="020B0604020202020204" pitchFamily="34" charset="0"/>
            </a:rPr>
            <a:t>Flickor</a:t>
          </a:r>
        </a:p>
      </cdr:txBody>
    </cdr:sp>
  </cdr:relSizeAnchor>
</c:userShapes>
</file>

<file path=ppt/drawings/drawing37.xml><?xml version="1.0" encoding="utf-8"?>
<c:userShapes xmlns:c="http://schemas.openxmlformats.org/drawingml/2006/chart">
  <cdr:relSizeAnchor xmlns:cdr="http://schemas.openxmlformats.org/drawingml/2006/chartDrawing">
    <cdr:from>
      <cdr:x>0</cdr:x>
      <cdr:y>0.12373</cdr:y>
    </cdr:from>
    <cdr:to>
      <cdr:x>0.50388</cdr:x>
      <cdr:y>0.20414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0" y="571608"/>
          <a:ext cx="1293495" cy="371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t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1800" b="0" dirty="0">
              <a:latin typeface="Arial" panose="020B0604020202020204" pitchFamily="34" charset="0"/>
              <a:cs typeface="Arial" panose="020B0604020202020204" pitchFamily="34" charset="0"/>
            </a:rPr>
            <a:t>Totalt</a:t>
          </a:r>
        </a:p>
      </cdr:txBody>
    </cdr:sp>
  </cdr:relSizeAnchor>
</c:userShapes>
</file>

<file path=ppt/drawings/drawing38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grpSp>
      <cdr:nvGrpSpPr>
        <cdr:cNvPr id="4" name="Grupp 3">
          <a:extLst xmlns:a="http://schemas.openxmlformats.org/drawingml/2006/main">
            <a:ext uri="{FF2B5EF4-FFF2-40B4-BE49-F238E27FC236}">
              <a16:creationId xmlns:a16="http://schemas.microsoft.com/office/drawing/2014/main" id="{53A49187-C15D-4EDC-8729-3728A313C642}"/>
            </a:ext>
          </a:extLst>
        </cdr:cNvPr>
        <cdr:cNvGrpSpPr/>
      </cdr:nvGrpSpPr>
      <cdr:grpSpPr>
        <a:xfrm xmlns:a="http://schemas.openxmlformats.org/drawingml/2006/main">
          <a:off x="0" y="0"/>
          <a:ext cx="0" cy="0"/>
          <a:chOff x="0" y="0"/>
          <a:chExt cx="0" cy="0"/>
        </a:xfrm>
      </cdr:grpSpPr>
    </cdr:grp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0.08863</cdr:x>
      <cdr:y>0.10379</cdr:y>
    </cdr:from>
    <cdr:to>
      <cdr:x>0.51302</cdr:x>
      <cdr:y>0.20825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522879" y="490426"/>
          <a:ext cx="2503717" cy="4936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 dirty="0">
              <a:latin typeface="HelveticaNeueLT Std" pitchFamily="34" charset="0"/>
            </a:rPr>
            <a:t>Pojkar</a:t>
          </a:r>
        </a:p>
      </cdr:txBody>
    </cdr:sp>
  </cdr:relSizeAnchor>
  <cdr:relSizeAnchor xmlns:cdr="http://schemas.openxmlformats.org/drawingml/2006/chartDrawing">
    <cdr:from>
      <cdr:x>0.00692</cdr:x>
      <cdr:y>0.01438</cdr:y>
    </cdr:from>
    <cdr:to>
      <cdr:x>0.14323</cdr:x>
      <cdr:y>0.07565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25303" y="56537"/>
          <a:ext cx="498571" cy="24089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sv-SE" sz="18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Liter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0.07068</cdr:x>
      <cdr:y>0.09525</cdr:y>
    </cdr:from>
    <cdr:to>
      <cdr:x>0.67269</cdr:x>
      <cdr:y>0.17113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142875" y="342900"/>
          <a:ext cx="1216944" cy="2731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>
              <a:latin typeface="Arial" pitchFamily="34" charset="0"/>
              <a:cs typeface="Arial" pitchFamily="34" charset="0"/>
            </a:rPr>
            <a:t>Flickor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0.07068</cdr:x>
      <cdr:y>0.09525</cdr:y>
    </cdr:from>
    <cdr:to>
      <cdr:x>0.67269</cdr:x>
      <cdr:y>0.17113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142875" y="342900"/>
          <a:ext cx="1216944" cy="2731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 dirty="0">
              <a:latin typeface="Arial" pitchFamily="34" charset="0"/>
              <a:cs typeface="Arial" pitchFamily="34" charset="0"/>
            </a:rPr>
            <a:t>Flickor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0.08863</cdr:x>
      <cdr:y>0.10379</cdr:y>
    </cdr:from>
    <cdr:to>
      <cdr:x>0.51302</cdr:x>
      <cdr:y>0.17997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516204" y="497783"/>
          <a:ext cx="2471759" cy="3653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 dirty="0">
              <a:latin typeface="HelveticaNeueLT Std" pitchFamily="34" charset="0"/>
            </a:rPr>
            <a:t>Pojkar</a:t>
          </a:r>
        </a:p>
      </cdr:txBody>
    </cdr:sp>
  </cdr:relSizeAnchor>
  <cdr:relSizeAnchor xmlns:cdr="http://schemas.openxmlformats.org/drawingml/2006/chartDrawing">
    <cdr:from>
      <cdr:x>0.00692</cdr:x>
      <cdr:y>0.01438</cdr:y>
    </cdr:from>
    <cdr:to>
      <cdr:x>0.14323</cdr:x>
      <cdr:y>0.07565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25303" y="56537"/>
          <a:ext cx="498571" cy="24089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sv-SE" sz="1800">
              <a:solidFill>
                <a:schemeClr val="tx1"/>
              </a:solidFill>
              <a:latin typeface="Arial" pitchFamily="34" charset="0"/>
              <a:cs typeface="Arial" pitchFamily="34" charset="0"/>
            </a:rPr>
            <a:t>Liter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0.07068</cdr:x>
      <cdr:y>0.09525</cdr:y>
    </cdr:from>
    <cdr:to>
      <cdr:x>0.67269</cdr:x>
      <cdr:y>0.17113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142875" y="342900"/>
          <a:ext cx="1216944" cy="2731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800" b="0" dirty="0">
              <a:latin typeface="Arial" pitchFamily="34" charset="0"/>
              <a:cs typeface="Arial" pitchFamily="34" charset="0"/>
            </a:rPr>
            <a:t>Flickor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0.80748</cdr:x>
      <cdr:y>0.02813</cdr:y>
    </cdr:from>
    <cdr:to>
      <cdr:x>0.80989</cdr:x>
      <cdr:y>0.65301</cdr:y>
    </cdr:to>
    <cdr:cxnSp macro="">
      <cdr:nvCxnSpPr>
        <cdr:cNvPr id="2" name="Rak 1">
          <a:extLst xmlns:a="http://schemas.openxmlformats.org/drawingml/2006/main">
            <a:ext uri="{FF2B5EF4-FFF2-40B4-BE49-F238E27FC236}">
              <a16:creationId xmlns:a16="http://schemas.microsoft.com/office/drawing/2014/main" id="{B49E413A-7F8C-46E9-869D-A66BE67490D1}"/>
            </a:ext>
          </a:extLst>
        </cdr:cNvPr>
        <cdr:cNvCxnSpPr/>
      </cdr:nvCxnSpPr>
      <cdr:spPr>
        <a:xfrm xmlns:a="http://schemas.openxmlformats.org/drawingml/2006/main">
          <a:off x="7095132" y="143816"/>
          <a:ext cx="21183" cy="3194591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>
              <a:lumMod val="75000"/>
            </a:schemeClr>
          </a:solidFill>
          <a:prstDash val="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38" tIns="49519" rIns="99038" bIns="4951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38" tIns="49519" rIns="99038" bIns="4951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187B9191-AFF4-41D5-A2B5-969EA01BC9F3}" type="datetimeFigureOut">
              <a:rPr lang="sv-SE" smtClean="0"/>
              <a:pPr>
                <a:defRPr/>
              </a:pPr>
              <a:t>2019-12-12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8" tIns="49519" rIns="99038" bIns="49519" rtlCol="0" anchor="ctr"/>
          <a:lstStyle/>
          <a:p>
            <a:pPr lvl="0"/>
            <a:endParaRPr lang="sv-SE" noProof="0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38" tIns="49519" rIns="99038" bIns="49519" rtlCol="0">
            <a:normAutofit/>
          </a:bodyPr>
          <a:lstStyle/>
          <a:p>
            <a:pPr lvl="0"/>
            <a:r>
              <a:rPr lang="sv-SE" noProof="0" dirty="0"/>
              <a:t>Klicka här för att ändra format på bakgrundstexten</a:t>
            </a:r>
          </a:p>
          <a:p>
            <a:pPr lvl="1"/>
            <a:r>
              <a:rPr lang="sv-SE" noProof="0" dirty="0"/>
              <a:t>Nivå två</a:t>
            </a:r>
          </a:p>
          <a:p>
            <a:pPr lvl="2"/>
            <a:r>
              <a:rPr lang="sv-SE" noProof="0" dirty="0"/>
              <a:t>Nivå tre</a:t>
            </a:r>
          </a:p>
          <a:p>
            <a:pPr lvl="3"/>
            <a:r>
              <a:rPr lang="sv-SE" noProof="0" dirty="0"/>
              <a:t>Nivå fyra</a:t>
            </a:r>
          </a:p>
          <a:p>
            <a:pPr lvl="4"/>
            <a:r>
              <a:rPr lang="sv-SE" noProof="0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38" tIns="49519" rIns="99038" bIns="4951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38" tIns="49519" rIns="99038" bIns="4951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C34EF4E4-941E-4B8C-AC64-E1AC2287173B}" type="slidenum">
              <a:rPr lang="sv-SE" smtClean="0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5064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595CB7-49C5-5D4A-A217-F9034D889C04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07648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5544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39387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26090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0383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76366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4EF4E4-941E-4B8C-AC64-E1AC2287173B}" type="slidenum">
              <a:rPr lang="sv-SE" smtClean="0"/>
              <a:pPr>
                <a:defRPr/>
              </a:pPr>
              <a:t>17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59236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84763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64229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6551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4528BCE-FB53-4D29-BD2C-AC856A872983}" type="slidenum">
              <a:rPr kumimoji="0" lang="sv-SE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sv-SE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102065" tIns="51031" rIns="102065" bIns="5103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6735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595CB7-49C5-5D4A-A217-F9034D889C04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1187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7821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72729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05245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12088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68303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91561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528BCE-FB53-4D29-BD2C-AC856A872983}" type="slidenum">
              <a:rPr lang="sv-SE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108485" tIns="54241" rIns="108485" bIns="5424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0360258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93633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02021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3574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595CB7-49C5-5D4A-A217-F9034D889C04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3246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012321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71337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79635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EF4E4-941E-4B8C-AC64-E1AC2287173B}" type="slidenum">
              <a:rPr kumimoji="0" lang="sv-SE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sv-SE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264997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660901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EF4E4-941E-4B8C-AC64-E1AC2287173B}" type="slidenum">
              <a:rPr kumimoji="0" lang="sv-SE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sv-SE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735819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1DB56-B39F-4E95-92A7-832A5001189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sv-SE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641853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EF4E4-941E-4B8C-AC64-E1AC2287173B}" type="slidenum">
              <a:rPr kumimoji="0" lang="sv-SE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sv-SE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828268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EF4E4-941E-4B8C-AC64-E1AC2287173B}" type="slidenum">
              <a:rPr kumimoji="0" lang="sv-SE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sv-SE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872687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4D1DB56-B39F-4E95-92A7-832A50011891}" type="slidenum">
              <a:rPr kumimoji="0" lang="sv-SE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sv-SE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684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617872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4D1DB56-B39F-4E95-92A7-832A50011891}" type="slidenum">
              <a:rPr kumimoji="0" lang="sv-SE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sv-SE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668669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595CB7-49C5-5D4A-A217-F9034D889C04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1892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3994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28826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6011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7870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B1470-0F1D-480A-B215-F6E4D476D00F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sv-SE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3284" tIns="46643" rIns="93284" bIns="4664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859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 userDrawn="1"/>
        </p:nvSpPr>
        <p:spPr>
          <a:xfrm>
            <a:off x="690563" y="6518275"/>
            <a:ext cx="1736373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000" b="1" dirty="0">
                <a:latin typeface="Arial" pitchFamily="34" charset="0"/>
              </a:rPr>
              <a:t>    Skolelevers drogvanor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v-SE" sz="1000" b="1" dirty="0">
              <a:latin typeface="Arial" pitchFamily="34" charset="0"/>
            </a:endParaRPr>
          </a:p>
        </p:txBody>
      </p:sp>
      <p:sp>
        <p:nvSpPr>
          <p:cNvPr id="5" name="textruta 4"/>
          <p:cNvSpPr txBox="1"/>
          <p:nvPr userDrawn="1"/>
        </p:nvSpPr>
        <p:spPr>
          <a:xfrm>
            <a:off x="8118082" y="6529352"/>
            <a:ext cx="846707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000" b="1" dirty="0">
                <a:latin typeface="Arial" pitchFamily="34" charset="0"/>
              </a:rPr>
              <a:t>Källa: CAN</a:t>
            </a:r>
          </a:p>
        </p:txBody>
      </p:sp>
      <p:pic>
        <p:nvPicPr>
          <p:cNvPr id="6" name="Bildobjekt 5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50" y="6496745"/>
            <a:ext cx="723900" cy="278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690563" y="6518275"/>
            <a:ext cx="1806905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000" b="1" dirty="0">
                <a:latin typeface="Arial" pitchFamily="34" charset="0"/>
              </a:rPr>
              <a:t>      Skolelevers drogvanor</a:t>
            </a:r>
          </a:p>
        </p:txBody>
      </p:sp>
      <p:pic>
        <p:nvPicPr>
          <p:cNvPr id="4" name="Bildobjekt 3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496745"/>
            <a:ext cx="723900" cy="278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743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pic>
        <p:nvPicPr>
          <p:cNvPr id="10" name="Bild 2" descr="::Form:Loggor 2011 feb 10:c.a.n loggor med text:c.a.n cmyk m text office.png"/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94602" y="6447715"/>
            <a:ext cx="1536700" cy="19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Bildobjekt 10"/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859" b="-489"/>
          <a:stretch/>
        </p:blipFill>
        <p:spPr bwMode="auto">
          <a:xfrm>
            <a:off x="7723596" y="6416639"/>
            <a:ext cx="1430655" cy="2247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5663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670300" y="1320801"/>
            <a:ext cx="4787900" cy="1987550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2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0" name="Platshållare för text 2"/>
          <p:cNvSpPr>
            <a:spLocks noGrp="1"/>
          </p:cNvSpPr>
          <p:nvPr>
            <p:ph type="body" idx="1"/>
          </p:nvPr>
        </p:nvSpPr>
        <p:spPr>
          <a:xfrm>
            <a:off x="385763" y="3543154"/>
            <a:ext cx="3043237" cy="1562246"/>
          </a:xfrm>
        </p:spPr>
        <p:txBody>
          <a:bodyPr anchor="t">
            <a:normAutofit/>
          </a:bodyPr>
          <a:lstStyle>
            <a:lvl1pPr marL="0" indent="0" algn="r">
              <a:spcBef>
                <a:spcPts val="0"/>
              </a:spcBef>
              <a:spcAft>
                <a:spcPts val="800"/>
              </a:spcAft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11" name="Bildobjekt 10" descr="Formelement rgb1.png"/>
          <p:cNvPicPr>
            <a:picLocks noChangeAspect="1"/>
          </p:cNvPicPr>
          <p:nvPr/>
        </p:nvPicPr>
        <p:blipFill>
          <a:blip r:embed="rId2"/>
          <a:srcRect r="58190"/>
          <a:stretch>
            <a:fillRect/>
          </a:stretch>
        </p:blipFill>
        <p:spPr>
          <a:xfrm>
            <a:off x="3670299" y="4152900"/>
            <a:ext cx="5473701" cy="1828800"/>
          </a:xfrm>
          <a:prstGeom prst="rect">
            <a:avLst/>
          </a:prstGeom>
        </p:spPr>
      </p:pic>
      <p:pic>
        <p:nvPicPr>
          <p:cNvPr id="13" name="Bildobjekt 12" descr="Formelement rgb1.png"/>
          <p:cNvPicPr>
            <a:picLocks noChangeAspect="1"/>
          </p:cNvPicPr>
          <p:nvPr userDrawn="1"/>
        </p:nvPicPr>
        <p:blipFill>
          <a:blip r:embed="rId2"/>
          <a:srcRect r="58190"/>
          <a:stretch>
            <a:fillRect/>
          </a:stretch>
        </p:blipFill>
        <p:spPr>
          <a:xfrm>
            <a:off x="3670299" y="4152900"/>
            <a:ext cx="5473701" cy="1828800"/>
          </a:xfrm>
          <a:prstGeom prst="rect">
            <a:avLst/>
          </a:prstGeom>
        </p:spPr>
      </p:pic>
      <p:pic>
        <p:nvPicPr>
          <p:cNvPr id="1026" name="Picture 2" descr="C:\Users\Min HP\Desktop\CANcd\CAN nytt formelement\formelement 5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30" t="3234" r="47445"/>
          <a:stretch/>
        </p:blipFill>
        <p:spPr bwMode="auto">
          <a:xfrm rot="5400000">
            <a:off x="5532610" y="1803338"/>
            <a:ext cx="237775" cy="396239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Bild 2" descr="::Form:Loggor 2011 feb 10:c.a.n loggor med text:c.a.n cmyk m text office.png"/>
          <p:cNvPicPr/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391885" y="5618671"/>
            <a:ext cx="2980673" cy="375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8788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690563" y="6518275"/>
            <a:ext cx="1806905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srgbClr val="004687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 Skolelevers drogvanor</a:t>
            </a:r>
          </a:p>
        </p:txBody>
      </p:sp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51" y="6513539"/>
            <a:ext cx="689921" cy="179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45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3993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027EDB0-154B-48F5-87B7-11C4FFDE3644}" type="datetimeFigureOut">
              <a:rPr lang="sv-SE" smtClean="0"/>
              <a:pPr>
                <a:defRPr/>
              </a:pPr>
              <a:t>2019-12-12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DF5752F-4C79-46AA-B04F-6BFFC8DE9719}" type="slidenum">
              <a:rPr lang="sv-SE" smtClean="0"/>
              <a:pPr>
                <a:defRPr/>
              </a:pPr>
              <a:t>‹#›</a:t>
            </a:fld>
            <a:endParaRPr lang="sv-SE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39" r:id="rId1"/>
    <p:sldLayoutId id="2147484040" r:id="rId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Geneva" pitchFamily="-110" charset="-128"/>
          <a:cs typeface="Geneva" pitchFamily="-110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Geneva" pitchFamily="-110" charset="-128"/>
          <a:cs typeface="Geneva" pitchFamily="-110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Geneva" pitchFamily="-110" charset="-128"/>
          <a:cs typeface="Geneva" pitchFamily="-110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Geneva" pitchFamily="-110" charset="-128"/>
          <a:cs typeface="Geneva" pitchFamily="-110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Geneva" pitchFamily="-110" charset="-128"/>
          <a:cs typeface="Geneva" pitchFamily="-110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Geneva" pitchFamily="-110" charset="-128"/>
          <a:cs typeface="Geneva" pitchFamily="-110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Geneva" pitchFamily="-110" charset="-128"/>
          <a:cs typeface="Geneva" pitchFamily="-110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Geneva" pitchFamily="-110" charset="-128"/>
          <a:cs typeface="Geneva" pitchFamily="-110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Geneva" pitchFamily="-110" charset="-128"/>
          <a:cs typeface="Geneva" pitchFamily="-110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Geneva" pitchFamily="-110" charset="-128"/>
          <a:cs typeface="Geneva" pitchFamily="-110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Geneva" pitchFamily="-110" charset="-128"/>
          <a:cs typeface="Geneva" pitchFamily="34" charset="0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Geneva" pitchFamily="-110" charset="-128"/>
          <a:cs typeface="Geneva" pitchFamily="34" charset="0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Geneva" pitchFamily="-110" charset="-128"/>
          <a:cs typeface="Geneva" pitchFamily="34" charset="0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Geneva" pitchFamily="-110" charset="-128"/>
          <a:cs typeface="Geneva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317449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800" b="1" i="0" kern="1200">
          <a:solidFill>
            <a:schemeClr val="tx1"/>
          </a:solidFill>
          <a:latin typeface="Gill Sans MT"/>
          <a:ea typeface="+mj-ea"/>
          <a:cs typeface="Gill Sans M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800000"/>
        </a:buClr>
        <a:buFont typeface="Arial"/>
        <a:buChar char="•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90251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800" b="1" i="0" kern="1200">
          <a:solidFill>
            <a:schemeClr val="tx1"/>
          </a:solidFill>
          <a:latin typeface="Gill Sans MT"/>
          <a:ea typeface="+mj-ea"/>
          <a:cs typeface="Gill Sans M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800000"/>
        </a:buClr>
        <a:buFont typeface="Arial"/>
        <a:buChar char="•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7.xml"/><Relationship Id="rId4" Type="http://schemas.openxmlformats.org/officeDocument/2006/relationships/chart" Target="../charts/chart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3.xml"/><Relationship Id="rId4" Type="http://schemas.openxmlformats.org/officeDocument/2006/relationships/chart" Target="../charts/chart3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0.xml"/><Relationship Id="rId4" Type="http://schemas.openxmlformats.org/officeDocument/2006/relationships/chart" Target="../charts/chart3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6.xml"/><Relationship Id="rId4" Type="http://schemas.openxmlformats.org/officeDocument/2006/relationships/chart" Target="../charts/chart4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8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9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0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sv-SE" sz="3600" dirty="0">
                <a:latin typeface="Arial" pitchFamily="34" charset="0"/>
              </a:rPr>
              <a:t>ANDT-erfarenheter i Region Kalmar län</a:t>
            </a:r>
            <a:br>
              <a:rPr lang="sv-SE" sz="3600" dirty="0">
                <a:latin typeface="Arial" pitchFamily="34" charset="0"/>
              </a:rPr>
            </a:br>
            <a:r>
              <a:rPr lang="sv-SE" sz="3600" dirty="0">
                <a:latin typeface="Arial" pitchFamily="34" charset="0"/>
              </a:rPr>
              <a:t>- Högsby</a:t>
            </a:r>
            <a:br>
              <a:rPr lang="sv-SE" sz="3600" dirty="0">
                <a:latin typeface="Arial" pitchFamily="34" charset="0"/>
              </a:rPr>
            </a:br>
            <a:br>
              <a:rPr lang="sv-SE" sz="2000" dirty="0">
                <a:latin typeface="Arial" pitchFamily="34" charset="0"/>
              </a:rPr>
            </a:br>
            <a:r>
              <a:rPr lang="sv-SE" sz="2000" dirty="0">
                <a:latin typeface="Arial" pitchFamily="34" charset="0"/>
              </a:rPr>
              <a:t>Årskurs 9 och gymnasiets år 2 </a:t>
            </a:r>
            <a:br>
              <a:rPr lang="sv-SE" sz="2000" dirty="0">
                <a:latin typeface="Arial" pitchFamily="34" charset="0"/>
              </a:rPr>
            </a:br>
            <a:r>
              <a:rPr lang="sv-SE" sz="2000" dirty="0">
                <a:latin typeface="Arial" pitchFamily="34" charset="0"/>
              </a:rPr>
              <a:t>2019 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idx="1"/>
          </p:nvPr>
        </p:nvSpPr>
        <p:spPr>
          <a:xfrm>
            <a:off x="385763" y="3619354"/>
            <a:ext cx="3043237" cy="1562246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sv-SE" sz="1800" dirty="0"/>
              <a:t>Martina Zetterqvist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martina.zetterqvist@can.se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Oskarshamn 3 december 2019</a:t>
            </a:r>
          </a:p>
        </p:txBody>
      </p:sp>
    </p:spTree>
    <p:extLst>
      <p:ext uri="{BB962C8B-B14F-4D97-AF65-F5344CB8AC3E}">
        <p14:creationId xmlns:p14="http://schemas.microsoft.com/office/powerpoint/2010/main" val="1865579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3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Genomsnittlig årskonsumtion av respektive alkoholdryck mätt i liter ren alkohol (100%) </a:t>
            </a:r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i årskurs 9 i Region Kalmar län och i riket 2019</a:t>
            </a:r>
            <a:endParaRPr lang="sv-SE" sz="2300" b="1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grpSp>
        <p:nvGrpSpPr>
          <p:cNvPr id="10" name="Grupp 9"/>
          <p:cNvGrpSpPr/>
          <p:nvPr/>
        </p:nvGrpSpPr>
        <p:grpSpPr>
          <a:xfrm>
            <a:off x="3131839" y="1539192"/>
            <a:ext cx="6012160" cy="5736208"/>
            <a:chOff x="1814334" y="19336"/>
            <a:chExt cx="3694734" cy="3657130"/>
          </a:xfrm>
          <a:solidFill>
            <a:schemeClr val="bg1"/>
          </a:solidFill>
        </p:grpSpPr>
        <p:graphicFrame>
          <p:nvGraphicFramePr>
            <p:cNvPr id="12" name="Diagram 11"/>
            <p:cNvGraphicFramePr/>
            <p:nvPr>
              <p:extLst>
                <p:ext uri="{D42A27DB-BD31-4B8C-83A1-F6EECF244321}">
                  <p14:modId xmlns:p14="http://schemas.microsoft.com/office/powerpoint/2010/main" val="778208507"/>
                </p:ext>
              </p:extLst>
            </p:nvPr>
          </p:nvGraphicFramePr>
          <p:xfrm>
            <a:off x="1814334" y="76466"/>
            <a:ext cx="2021452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3" name="Diagram 12"/>
            <p:cNvGraphicFramePr/>
            <p:nvPr>
              <p:extLst/>
            </p:nvPr>
          </p:nvGraphicFramePr>
          <p:xfrm>
            <a:off x="3538716" y="19336"/>
            <a:ext cx="1970352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4" name="textruta 14"/>
            <p:cNvSpPr txBox="1"/>
            <p:nvPr/>
          </p:nvSpPr>
          <p:spPr>
            <a:xfrm>
              <a:off x="3686987" y="408051"/>
              <a:ext cx="1298949" cy="239856"/>
            </a:xfrm>
            <a:prstGeom prst="rect">
              <a:avLst/>
            </a:prstGeom>
            <a:solidFill>
              <a:schemeClr val="tx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sv-SE" sz="1800" dirty="0">
                  <a:latin typeface="Arial" pitchFamily="34" charset="0"/>
                  <a:cs typeface="Arial" pitchFamily="34" charset="0"/>
                </a:rPr>
                <a:t>Totalt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0612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3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Genomsnittlig årskonsumtion av respektive alkoholdryck mätt i liter ren alkohol (100%) </a:t>
            </a:r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i årskurs 9 i Region Kalmar län och i riket 2019</a:t>
            </a:r>
            <a:endParaRPr lang="sv-SE" sz="2300" b="1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grpSp>
        <p:nvGrpSpPr>
          <p:cNvPr id="10" name="Grupp 9"/>
          <p:cNvGrpSpPr/>
          <p:nvPr/>
        </p:nvGrpSpPr>
        <p:grpSpPr>
          <a:xfrm>
            <a:off x="179512" y="1508863"/>
            <a:ext cx="8964488" cy="5736561"/>
            <a:chOff x="0" y="0"/>
            <a:chExt cx="5509068" cy="3657355"/>
          </a:xfrm>
          <a:solidFill>
            <a:schemeClr val="bg1"/>
          </a:solidFill>
        </p:grpSpPr>
        <p:graphicFrame>
          <p:nvGraphicFramePr>
            <p:cNvPr id="11" name="Diagram 10"/>
            <p:cNvGraphicFramePr/>
            <p:nvPr>
              <p:extLst>
                <p:ext uri="{D42A27DB-BD31-4B8C-83A1-F6EECF244321}">
                  <p14:modId xmlns:p14="http://schemas.microsoft.com/office/powerpoint/2010/main" val="807559079"/>
                </p:ext>
              </p:extLst>
            </p:nvPr>
          </p:nvGraphicFramePr>
          <p:xfrm>
            <a:off x="0" y="0"/>
            <a:ext cx="3761285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2" name="Diagram 11"/>
            <p:cNvGraphicFramePr/>
            <p:nvPr>
              <p:extLst>
                <p:ext uri="{D42A27DB-BD31-4B8C-83A1-F6EECF244321}">
                  <p14:modId xmlns:p14="http://schemas.microsoft.com/office/powerpoint/2010/main" val="2738069953"/>
                </p:ext>
              </p:extLst>
            </p:nvPr>
          </p:nvGraphicFramePr>
          <p:xfrm>
            <a:off x="1857374" y="57355"/>
            <a:ext cx="2021452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3" name="Diagram 12"/>
            <p:cNvGraphicFramePr/>
            <p:nvPr>
              <p:extLst/>
            </p:nvPr>
          </p:nvGraphicFramePr>
          <p:xfrm>
            <a:off x="3538716" y="19336"/>
            <a:ext cx="1970352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4" name="textruta 14"/>
            <p:cNvSpPr txBox="1"/>
            <p:nvPr/>
          </p:nvSpPr>
          <p:spPr>
            <a:xfrm>
              <a:off x="3686987" y="408051"/>
              <a:ext cx="1298949" cy="239856"/>
            </a:xfrm>
            <a:prstGeom prst="rect">
              <a:avLst/>
            </a:prstGeom>
            <a:solidFill>
              <a:schemeClr val="tx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sv-SE" sz="1800" dirty="0">
                  <a:latin typeface="Arial" pitchFamily="34" charset="0"/>
                  <a:cs typeface="Arial" pitchFamily="34" charset="0"/>
                </a:rPr>
                <a:t>Totalt</a:t>
              </a:r>
            </a:p>
          </p:txBody>
        </p:sp>
      </p:grpSp>
      <p:sp>
        <p:nvSpPr>
          <p:cNvPr id="8" name="Ellips 7"/>
          <p:cNvSpPr/>
          <p:nvPr/>
        </p:nvSpPr>
        <p:spPr>
          <a:xfrm>
            <a:off x="2195736" y="4348542"/>
            <a:ext cx="720080" cy="93610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/>
          <p:cNvSpPr/>
          <p:nvPr/>
        </p:nvSpPr>
        <p:spPr>
          <a:xfrm>
            <a:off x="4949594" y="4398072"/>
            <a:ext cx="720080" cy="93610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004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3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Genomsnittlig årskonsumtion av respektive alkoholdryck mätt i liter ren alkohol (100%) </a:t>
            </a:r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i gymnasiets år 2 i Region Kalmar län och i riket 2019</a:t>
            </a:r>
            <a:endParaRPr lang="sv-SE" sz="2300" b="1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012160" y="1538811"/>
            <a:ext cx="6286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Liter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6139459" y="1538811"/>
            <a:ext cx="3257078" cy="5575721"/>
            <a:chOff x="3538716" y="19336"/>
            <a:chExt cx="1970352" cy="3600000"/>
          </a:xfrm>
          <a:solidFill>
            <a:schemeClr val="bg1"/>
          </a:solidFill>
        </p:grpSpPr>
        <p:graphicFrame>
          <p:nvGraphicFramePr>
            <p:cNvPr id="14" name="Diagram 13"/>
            <p:cNvGraphicFramePr/>
            <p:nvPr>
              <p:extLst>
                <p:ext uri="{D42A27DB-BD31-4B8C-83A1-F6EECF244321}">
                  <p14:modId xmlns:p14="http://schemas.microsoft.com/office/powerpoint/2010/main" val="888926007"/>
                </p:ext>
              </p:extLst>
            </p:nvPr>
          </p:nvGraphicFramePr>
          <p:xfrm>
            <a:off x="3538716" y="19336"/>
            <a:ext cx="1970352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5" name="textruta 5"/>
            <p:cNvSpPr txBox="1"/>
            <p:nvPr/>
          </p:nvSpPr>
          <p:spPr>
            <a:xfrm>
              <a:off x="3766633" y="408051"/>
              <a:ext cx="1219302" cy="239856"/>
            </a:xfrm>
            <a:prstGeom prst="rect">
              <a:avLst/>
            </a:prstGeom>
            <a:solidFill>
              <a:schemeClr val="tx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sv-SE" sz="1800" dirty="0">
                  <a:latin typeface="Arial" pitchFamily="34" charset="0"/>
                  <a:cs typeface="Arial" pitchFamily="34" charset="0"/>
                </a:rPr>
                <a:t>Totalt</a:t>
              </a:r>
            </a:p>
          </p:txBody>
        </p:sp>
      </p:grpSp>
      <p:sp>
        <p:nvSpPr>
          <p:cNvPr id="7" name="Ellips 6"/>
          <p:cNvSpPr/>
          <p:nvPr/>
        </p:nvSpPr>
        <p:spPr>
          <a:xfrm>
            <a:off x="7812360" y="3573016"/>
            <a:ext cx="1080120" cy="170646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654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3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Genomsnittlig årskonsumtion av respektive alkoholdryck mätt i liter ren alkohol (100%) </a:t>
            </a:r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i gymnasiets år 2 i Region Kalmar län och i riket 2019</a:t>
            </a:r>
            <a:endParaRPr lang="sv-SE" sz="2300" b="1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329319" y="1509123"/>
            <a:ext cx="6286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Liter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3360127" y="1538811"/>
            <a:ext cx="6036409" cy="5634605"/>
            <a:chOff x="1857374" y="19336"/>
            <a:chExt cx="3651694" cy="3638019"/>
          </a:xfrm>
          <a:solidFill>
            <a:schemeClr val="bg1"/>
          </a:solidFill>
        </p:grpSpPr>
        <p:graphicFrame>
          <p:nvGraphicFramePr>
            <p:cNvPr id="13" name="Diagram 12"/>
            <p:cNvGraphicFramePr/>
            <p:nvPr>
              <p:extLst>
                <p:ext uri="{D42A27DB-BD31-4B8C-83A1-F6EECF244321}">
                  <p14:modId xmlns:p14="http://schemas.microsoft.com/office/powerpoint/2010/main" val="2214701873"/>
                </p:ext>
              </p:extLst>
            </p:nvPr>
          </p:nvGraphicFramePr>
          <p:xfrm>
            <a:off x="1857374" y="57355"/>
            <a:ext cx="2021452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4" name="Diagram 13"/>
            <p:cNvGraphicFramePr/>
            <p:nvPr>
              <p:extLst/>
            </p:nvPr>
          </p:nvGraphicFramePr>
          <p:xfrm>
            <a:off x="3538716" y="19336"/>
            <a:ext cx="1970352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5" name="textruta 5"/>
            <p:cNvSpPr txBox="1"/>
            <p:nvPr/>
          </p:nvSpPr>
          <p:spPr>
            <a:xfrm>
              <a:off x="3686987" y="408051"/>
              <a:ext cx="1298949" cy="239856"/>
            </a:xfrm>
            <a:prstGeom prst="rect">
              <a:avLst/>
            </a:prstGeom>
            <a:solidFill>
              <a:schemeClr val="tx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sv-SE" sz="1800" dirty="0">
                  <a:latin typeface="Arial" pitchFamily="34" charset="0"/>
                  <a:cs typeface="Arial" pitchFamily="34" charset="0"/>
                </a:rPr>
                <a:t>Totalt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2001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3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Genomsnittlig årskonsumtion av respektive alkoholdryck mätt i liter ren alkohol (100%) </a:t>
            </a:r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i gymnasiets år 2 i Region Kalmar län och i riket 2019</a:t>
            </a:r>
            <a:endParaRPr lang="sv-SE" sz="2300" b="1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grpSp>
        <p:nvGrpSpPr>
          <p:cNvPr id="11" name="Grupp 10"/>
          <p:cNvGrpSpPr/>
          <p:nvPr/>
        </p:nvGrpSpPr>
        <p:grpSpPr>
          <a:xfrm>
            <a:off x="289807" y="1508863"/>
            <a:ext cx="9106729" cy="5664553"/>
            <a:chOff x="0" y="0"/>
            <a:chExt cx="5509068" cy="3657355"/>
          </a:xfrm>
          <a:solidFill>
            <a:schemeClr val="bg1"/>
          </a:solidFill>
        </p:grpSpPr>
        <p:graphicFrame>
          <p:nvGraphicFramePr>
            <p:cNvPr id="12" name="Diagram 11"/>
            <p:cNvGraphicFramePr/>
            <p:nvPr>
              <p:extLst>
                <p:ext uri="{D42A27DB-BD31-4B8C-83A1-F6EECF244321}">
                  <p14:modId xmlns:p14="http://schemas.microsoft.com/office/powerpoint/2010/main" val="350247429"/>
                </p:ext>
              </p:extLst>
            </p:nvPr>
          </p:nvGraphicFramePr>
          <p:xfrm>
            <a:off x="0" y="0"/>
            <a:ext cx="3761285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3" name="Diagram 12"/>
            <p:cNvGraphicFramePr/>
            <p:nvPr>
              <p:extLst>
                <p:ext uri="{D42A27DB-BD31-4B8C-83A1-F6EECF244321}">
                  <p14:modId xmlns:p14="http://schemas.microsoft.com/office/powerpoint/2010/main" val="2884445294"/>
                </p:ext>
              </p:extLst>
            </p:nvPr>
          </p:nvGraphicFramePr>
          <p:xfrm>
            <a:off x="1857374" y="57355"/>
            <a:ext cx="2021452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4" name="Diagram 13"/>
            <p:cNvGraphicFramePr/>
            <p:nvPr>
              <p:extLst/>
            </p:nvPr>
          </p:nvGraphicFramePr>
          <p:xfrm>
            <a:off x="3538716" y="19336"/>
            <a:ext cx="1970352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5" name="textruta 5"/>
            <p:cNvSpPr txBox="1"/>
            <p:nvPr/>
          </p:nvSpPr>
          <p:spPr>
            <a:xfrm>
              <a:off x="3686987" y="408051"/>
              <a:ext cx="1298949" cy="239856"/>
            </a:xfrm>
            <a:prstGeom prst="rect">
              <a:avLst/>
            </a:prstGeom>
            <a:solidFill>
              <a:schemeClr val="tx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sv-SE" sz="1800" dirty="0">
                  <a:latin typeface="Arial" pitchFamily="34" charset="0"/>
                  <a:cs typeface="Arial" pitchFamily="34" charset="0"/>
                </a:rPr>
                <a:t>Totalt</a:t>
              </a:r>
            </a:p>
          </p:txBody>
        </p:sp>
      </p:grpSp>
      <p:sp>
        <p:nvSpPr>
          <p:cNvPr id="8" name="Ellips 7"/>
          <p:cNvSpPr/>
          <p:nvPr/>
        </p:nvSpPr>
        <p:spPr>
          <a:xfrm>
            <a:off x="2483768" y="3284984"/>
            <a:ext cx="824087" cy="189491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/>
          <p:cNvSpPr/>
          <p:nvPr/>
        </p:nvSpPr>
        <p:spPr>
          <a:xfrm>
            <a:off x="5241796" y="4005064"/>
            <a:ext cx="703362" cy="127441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852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årskurs 9 som intensivkonsumerat alkohol någon gång i månaden eller oftare, i Region Kalmar län och i riket 2019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51520" y="1224405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aphicFrame>
        <p:nvGraphicFramePr>
          <p:cNvPr id="6" name="Diagra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5408119"/>
              </p:ext>
            </p:extLst>
          </p:nvPr>
        </p:nvGraphicFramePr>
        <p:xfrm>
          <a:off x="357188" y="1629000"/>
          <a:ext cx="8786812" cy="51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0366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category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2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gymnasiets år 2 som intensivkonsumerat alkohol någon gång i månaden eller oftare, </a:t>
            </a:r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i Region Kalmar län och i riket 2019</a:t>
            </a:r>
            <a:endParaRPr lang="sv-SE" sz="2200" b="1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61122" y="1124744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aphicFrame>
        <p:nvGraphicFramePr>
          <p:cNvPr id="6" name="Diagra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105849"/>
              </p:ext>
            </p:extLst>
          </p:nvPr>
        </p:nvGraphicFramePr>
        <p:xfrm>
          <a:off x="357188" y="1629000"/>
          <a:ext cx="8786812" cy="51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5930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category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699792" y="1196752"/>
            <a:ext cx="34355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6000" dirty="0"/>
              <a:t>Narkotika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1043608" y="2420888"/>
            <a:ext cx="68407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363538" algn="l"/>
              </a:tabLst>
            </a:pPr>
            <a:r>
              <a:rPr lang="sv-SE" sz="2400" dirty="0"/>
              <a:t>Hur vanligt är det att ha använt narkotika någon gång respektive det senaste året i Region Kalmar län jämfört med i riket? 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363538" algn="l"/>
              </a:tabLst>
            </a:pP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  <a:tabLst>
                <a:tab pos="363538" algn="l"/>
              </a:tabLst>
            </a:pPr>
            <a:r>
              <a:rPr lang="sv-SE" sz="2400" dirty="0"/>
              <a:t>Hur skiljer sig kommunerna i Region Kalmar län sinsemellan?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årskurs 9 och gymnasiets år 2 som använt narkotika någon gång efter kön i riket. 1971–2018.</a:t>
            </a:r>
          </a:p>
        </p:txBody>
      </p:sp>
      <p:graphicFrame>
        <p:nvGraphicFramePr>
          <p:cNvPr id="4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589668"/>
              </p:ext>
            </p:extLst>
          </p:nvPr>
        </p:nvGraphicFramePr>
        <p:xfrm>
          <a:off x="357158" y="1428736"/>
          <a:ext cx="8463314" cy="4621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5318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årskurs 9 som använt narkotika de senaste 12 månaderna i Region Kalmar län och i riket 2019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51520" y="1225550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aphicFrame>
        <p:nvGraphicFramePr>
          <p:cNvPr id="6" name="Diagra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1726767"/>
              </p:ext>
            </p:extLst>
          </p:nvPr>
        </p:nvGraphicFramePr>
        <p:xfrm>
          <a:off x="251520" y="1629000"/>
          <a:ext cx="8892480" cy="52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9961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category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8229600" cy="1143000"/>
          </a:xfrm>
        </p:spPr>
        <p:txBody>
          <a:bodyPr/>
          <a:lstStyle/>
          <a:p>
            <a:r>
              <a:rPr lang="sv-SE" dirty="0"/>
              <a:t>Disposition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1509976"/>
            <a:ext cx="8229600" cy="4805785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>
              <a:lnSpc>
                <a:spcPct val="150000"/>
              </a:lnSpc>
            </a:pPr>
            <a:r>
              <a:rPr lang="sv-SE" sz="2400" dirty="0"/>
              <a:t>Kort om undersökningen</a:t>
            </a:r>
          </a:p>
          <a:p>
            <a:pPr lvl="1">
              <a:lnSpc>
                <a:spcPct val="150000"/>
              </a:lnSpc>
            </a:pPr>
            <a:r>
              <a:rPr lang="sv-SE" sz="2400" dirty="0"/>
              <a:t>ANDT-erfarenheter bland skolelever i riket över tid</a:t>
            </a:r>
          </a:p>
          <a:p>
            <a:pPr lvl="1"/>
            <a:r>
              <a:rPr lang="sv-SE" sz="2400" dirty="0"/>
              <a:t>Jämförelser av konsumtionen mellan kommunerna, regionen och riket 2019</a:t>
            </a:r>
          </a:p>
          <a:p>
            <a:pPr lvl="1">
              <a:lnSpc>
                <a:spcPct val="150000"/>
              </a:lnSpc>
            </a:pPr>
            <a:r>
              <a:rPr lang="sv-SE" sz="2400" dirty="0"/>
              <a:t>Utvecklingen i regionen 2015-2019</a:t>
            </a:r>
          </a:p>
        </p:txBody>
      </p:sp>
    </p:spTree>
    <p:extLst>
      <p:ext uri="{BB962C8B-B14F-4D97-AF65-F5344CB8AC3E}">
        <p14:creationId xmlns:p14="http://schemas.microsoft.com/office/powerpoint/2010/main" val="21435561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gymnasiets år 2 som använt narkotika de senaste 12 månaderna i Region Kalmar län och i riket 2019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61122" y="1124744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aphicFrame>
        <p:nvGraphicFramePr>
          <p:cNvPr id="6" name="Diagra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2054769"/>
              </p:ext>
            </p:extLst>
          </p:nvPr>
        </p:nvGraphicFramePr>
        <p:xfrm>
          <a:off x="357188" y="1629000"/>
          <a:ext cx="8786812" cy="51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3961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category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843808" y="764704"/>
            <a:ext cx="223779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6000" dirty="0"/>
              <a:t>Tobak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1043608" y="2420888"/>
            <a:ext cx="68407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363538" algn="l"/>
              </a:tabLst>
            </a:pPr>
            <a:r>
              <a:rPr lang="sv-SE" sz="2400" dirty="0"/>
              <a:t>Hur stor andel av eleverna klassas som rökare/snusare i Region Kalmar län jämfört med i riket? 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363538" algn="l"/>
              </a:tabLst>
            </a:pP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  <a:tabLst>
                <a:tab pos="363538" algn="l"/>
              </a:tabLst>
            </a:pPr>
            <a:r>
              <a:rPr lang="sv-SE" sz="2400" dirty="0"/>
              <a:t>Hur skiljer sig kommunerna i Region Kalmar län sinsemellan?</a:t>
            </a:r>
          </a:p>
        </p:txBody>
      </p:sp>
    </p:spTree>
    <p:extLst>
      <p:ext uri="{BB962C8B-B14F-4D97-AF65-F5344CB8AC3E}">
        <p14:creationId xmlns:p14="http://schemas.microsoft.com/office/powerpoint/2010/main" val="335809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274638"/>
            <a:ext cx="8472518" cy="9398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rökare i årskurs 9 och gymnasiets år 2. </a:t>
            </a:r>
            <a:b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</a:br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Procentuell fördelning efter kön. 1998–2018.</a:t>
            </a:r>
            <a:endParaRPr lang="sv-SE" sz="2500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sp>
        <p:nvSpPr>
          <p:cNvPr id="37893" name="Text Box 6"/>
          <p:cNvSpPr txBox="1">
            <a:spLocks noChangeArrowheads="1"/>
          </p:cNvSpPr>
          <p:nvPr/>
        </p:nvSpPr>
        <p:spPr bwMode="auto">
          <a:xfrm>
            <a:off x="107504" y="1268760"/>
            <a:ext cx="1071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t> Procent</a:t>
            </a:r>
          </a:p>
        </p:txBody>
      </p:sp>
      <p:graphicFrame>
        <p:nvGraphicFramePr>
          <p:cNvPr id="5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590472"/>
              </p:ext>
            </p:extLst>
          </p:nvPr>
        </p:nvGraphicFramePr>
        <p:xfrm>
          <a:off x="357158" y="1484784"/>
          <a:ext cx="8319298" cy="456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323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graphicEl>
                                              <a:chart seriesIdx="1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12451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årskurs 9 som röker i Region Kalmar län och i riket 2019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724128" y="1259542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833069082"/>
              </p:ext>
            </p:extLst>
          </p:nvPr>
        </p:nvGraphicFramePr>
        <p:xfrm>
          <a:off x="5830866" y="1464789"/>
          <a:ext cx="3109092" cy="5267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0672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12451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årskurs 9 som röker i Region Kalmar län och i riket 2019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627784" y="1298000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pSp>
        <p:nvGrpSpPr>
          <p:cNvPr id="13" name="Grupp 12"/>
          <p:cNvGrpSpPr/>
          <p:nvPr/>
        </p:nvGrpSpPr>
        <p:grpSpPr>
          <a:xfrm>
            <a:off x="2771800" y="1475697"/>
            <a:ext cx="6480721" cy="5769727"/>
            <a:chOff x="2281599" y="19142"/>
            <a:chExt cx="4621453" cy="3943476"/>
          </a:xfrm>
        </p:grpSpPr>
        <p:graphicFrame>
          <p:nvGraphicFramePr>
            <p:cNvPr id="17" name="Diagram 16"/>
            <p:cNvGraphicFramePr/>
            <p:nvPr>
              <p:extLst>
                <p:ext uri="{D42A27DB-BD31-4B8C-83A1-F6EECF244321}">
                  <p14:modId xmlns:p14="http://schemas.microsoft.com/office/powerpoint/2010/main" val="398130801"/>
                </p:ext>
              </p:extLst>
            </p:nvPr>
          </p:nvGraphicFramePr>
          <p:xfrm>
            <a:off x="2281599" y="28668"/>
            <a:ext cx="2374604" cy="39339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5" name="Diagram 14"/>
            <p:cNvGraphicFramePr/>
            <p:nvPr>
              <p:extLst/>
            </p:nvPr>
          </p:nvGraphicFramePr>
          <p:xfrm>
            <a:off x="4528449" y="19142"/>
            <a:ext cx="2374603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7628914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12451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årskurs 9 som röker i Region Kalmar län och i riket 2019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12921" y="1095457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pSp>
        <p:nvGrpSpPr>
          <p:cNvPr id="13" name="Grupp 12"/>
          <p:cNvGrpSpPr/>
          <p:nvPr/>
        </p:nvGrpSpPr>
        <p:grpSpPr>
          <a:xfrm>
            <a:off x="214282" y="1447690"/>
            <a:ext cx="9038238" cy="5797734"/>
            <a:chOff x="0" y="0"/>
            <a:chExt cx="6903052" cy="3962618"/>
          </a:xfrm>
        </p:grpSpPr>
        <p:grpSp>
          <p:nvGrpSpPr>
            <p:cNvPr id="14" name="Grupp 13"/>
            <p:cNvGrpSpPr/>
            <p:nvPr/>
          </p:nvGrpSpPr>
          <p:grpSpPr>
            <a:xfrm>
              <a:off x="0" y="0"/>
              <a:ext cx="4848225" cy="3962618"/>
              <a:chOff x="0" y="0"/>
              <a:chExt cx="5040000" cy="3981682"/>
            </a:xfrm>
          </p:grpSpPr>
          <p:graphicFrame>
            <p:nvGraphicFramePr>
              <p:cNvPr id="16" name="Diagram 15"/>
              <p:cNvGraphicFramePr/>
              <p:nvPr>
                <p:extLst/>
              </p:nvPr>
            </p:nvGraphicFramePr>
            <p:xfrm>
              <a:off x="0" y="0"/>
              <a:ext cx="5040000" cy="361731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aphicFrame>
            <p:nvGraphicFramePr>
              <p:cNvPr id="17" name="Diagram 16"/>
              <p:cNvGraphicFramePr/>
              <p:nvPr>
                <p:extLst/>
              </p:nvPr>
            </p:nvGraphicFramePr>
            <p:xfrm>
              <a:off x="2371849" y="28806"/>
              <a:ext cx="2468533" cy="395287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</p:grpSp>
        <p:graphicFrame>
          <p:nvGraphicFramePr>
            <p:cNvPr id="15" name="Diagram 14"/>
            <p:cNvGraphicFramePr/>
            <p:nvPr>
              <p:extLst/>
            </p:nvPr>
          </p:nvGraphicFramePr>
          <p:xfrm>
            <a:off x="4528449" y="19142"/>
            <a:ext cx="2374603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sp>
        <p:nvSpPr>
          <p:cNvPr id="9" name="Ellips 8"/>
          <p:cNvSpPr/>
          <p:nvPr/>
        </p:nvSpPr>
        <p:spPr>
          <a:xfrm>
            <a:off x="2337509" y="3861048"/>
            <a:ext cx="864096" cy="127441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Ellips 9"/>
          <p:cNvSpPr/>
          <p:nvPr/>
        </p:nvSpPr>
        <p:spPr>
          <a:xfrm>
            <a:off x="5027915" y="3717032"/>
            <a:ext cx="864096" cy="141843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087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12451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gymnasiets år 2 som röker i Region Kalmar län och i riket 2019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796136" y="1267510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61199524"/>
              </p:ext>
            </p:extLst>
          </p:nvPr>
        </p:nvGraphicFramePr>
        <p:xfrm>
          <a:off x="5856647" y="1452176"/>
          <a:ext cx="3082191" cy="5267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378566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12451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gymnasiets år 2 som röker i Region Kalmar län och i riket 2019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915816" y="1304968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2987824" y="1489634"/>
            <a:ext cx="6264696" cy="5755790"/>
            <a:chOff x="2281599" y="28668"/>
            <a:chExt cx="4597538" cy="3933951"/>
          </a:xfrm>
        </p:grpSpPr>
        <p:graphicFrame>
          <p:nvGraphicFramePr>
            <p:cNvPr id="17" name="Diagram 16"/>
            <p:cNvGraphicFramePr/>
            <p:nvPr>
              <p:extLst>
                <p:ext uri="{D42A27DB-BD31-4B8C-83A1-F6EECF244321}">
                  <p14:modId xmlns:p14="http://schemas.microsoft.com/office/powerpoint/2010/main" val="413436361"/>
                </p:ext>
              </p:extLst>
            </p:nvPr>
          </p:nvGraphicFramePr>
          <p:xfrm>
            <a:off x="2281599" y="28668"/>
            <a:ext cx="2374603" cy="393395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5" name="Diagram 14"/>
            <p:cNvGraphicFramePr/>
            <p:nvPr>
              <p:extLst/>
            </p:nvPr>
          </p:nvGraphicFramePr>
          <p:xfrm>
            <a:off x="4504534" y="28668"/>
            <a:ext cx="2374603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1489473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12451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gymnasiets år 2 som röker i Region Kalmar län och i riket 2019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23528" y="1082844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323528" y="1447690"/>
            <a:ext cx="8928992" cy="5797734"/>
            <a:chOff x="0" y="0"/>
            <a:chExt cx="6879137" cy="3962619"/>
          </a:xfrm>
        </p:grpSpPr>
        <p:grpSp>
          <p:nvGrpSpPr>
            <p:cNvPr id="14" name="Grupp 13"/>
            <p:cNvGrpSpPr/>
            <p:nvPr/>
          </p:nvGrpSpPr>
          <p:grpSpPr>
            <a:xfrm>
              <a:off x="0" y="0"/>
              <a:ext cx="4848225" cy="3962619"/>
              <a:chOff x="0" y="0"/>
              <a:chExt cx="5040000" cy="3981683"/>
            </a:xfrm>
          </p:grpSpPr>
          <p:graphicFrame>
            <p:nvGraphicFramePr>
              <p:cNvPr id="16" name="Diagram 15"/>
              <p:cNvGraphicFramePr/>
              <p:nvPr>
                <p:extLst/>
              </p:nvPr>
            </p:nvGraphicFramePr>
            <p:xfrm>
              <a:off x="0" y="0"/>
              <a:ext cx="5040000" cy="361731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aphicFrame>
            <p:nvGraphicFramePr>
              <p:cNvPr id="17" name="Diagram 16"/>
              <p:cNvGraphicFramePr/>
              <p:nvPr>
                <p:extLst/>
              </p:nvPr>
            </p:nvGraphicFramePr>
            <p:xfrm>
              <a:off x="2371849" y="28806"/>
              <a:ext cx="2468532" cy="3952877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</p:grpSp>
        <p:graphicFrame>
          <p:nvGraphicFramePr>
            <p:cNvPr id="15" name="Diagram 14"/>
            <p:cNvGraphicFramePr/>
            <p:nvPr>
              <p:extLst/>
            </p:nvPr>
          </p:nvGraphicFramePr>
          <p:xfrm>
            <a:off x="4504534" y="28668"/>
            <a:ext cx="2374603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sp>
        <p:nvSpPr>
          <p:cNvPr id="9" name="Ellips 8"/>
          <p:cNvSpPr/>
          <p:nvPr/>
        </p:nvSpPr>
        <p:spPr>
          <a:xfrm>
            <a:off x="2627784" y="2708920"/>
            <a:ext cx="657217" cy="257055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Ellips 11"/>
          <p:cNvSpPr/>
          <p:nvPr/>
        </p:nvSpPr>
        <p:spPr>
          <a:xfrm>
            <a:off x="5263869" y="2708920"/>
            <a:ext cx="657217" cy="257055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408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357166"/>
            <a:ext cx="8643998" cy="9398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snusare i årskurs 9 och gymnasiets år 2. </a:t>
            </a:r>
            <a:b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</a:br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Procentuell fördelning efter kön. 1998–2018.</a:t>
            </a:r>
            <a:endParaRPr lang="sv-SE" sz="2500" dirty="0">
              <a:solidFill>
                <a:prstClr val="white">
                  <a:lumMod val="65000"/>
                  <a:lumOff val="35000"/>
                </a:prstClr>
              </a:solidFill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graphicFrame>
        <p:nvGraphicFramePr>
          <p:cNvPr id="8" name="Object 0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28226000"/>
              </p:ext>
            </p:extLst>
          </p:nvPr>
        </p:nvGraphicFramePr>
        <p:xfrm>
          <a:off x="357158" y="1428736"/>
          <a:ext cx="8072494" cy="4621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893" name="Text Box 6"/>
          <p:cNvSpPr txBox="1">
            <a:spLocks noChangeArrowheads="1"/>
          </p:cNvSpPr>
          <p:nvPr/>
        </p:nvSpPr>
        <p:spPr bwMode="auto">
          <a:xfrm>
            <a:off x="251520" y="1268760"/>
            <a:ext cx="1071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sv-SE" dirty="0">
                <a:solidFill>
                  <a:prstClr val="white"/>
                </a:solidFill>
                <a:latin typeface="Gill Sans MT" pitchFamily="34" charset="0"/>
              </a:rPr>
              <a:t> Procent</a:t>
            </a:r>
          </a:p>
        </p:txBody>
      </p:sp>
    </p:spTree>
    <p:extLst>
      <p:ext uri="{BB962C8B-B14F-4D97-AF65-F5344CB8AC3E}">
        <p14:creationId xmlns:p14="http://schemas.microsoft.com/office/powerpoint/2010/main" val="68963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Chart bld="series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859216" cy="1143000"/>
          </a:xfrm>
        </p:spPr>
        <p:txBody>
          <a:bodyPr/>
          <a:lstStyle/>
          <a:p>
            <a:r>
              <a:rPr lang="sv-SE" dirty="0"/>
              <a:t>Skolelevers drogvanor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4743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sv-SE" sz="2400" dirty="0"/>
          </a:p>
          <a:p>
            <a:pPr>
              <a:lnSpc>
                <a:spcPct val="150000"/>
              </a:lnSpc>
            </a:pPr>
            <a:r>
              <a:rPr lang="sv-SE" sz="2400" dirty="0"/>
              <a:t>Riksrepresentativ urvalsundersökning av skolelever</a:t>
            </a:r>
          </a:p>
          <a:p>
            <a:r>
              <a:rPr lang="sv-SE" sz="2400" dirty="0"/>
              <a:t>Genomförd i årskurs 9 årligen sedan 1971 – en av världens längsta tidsserie på området</a:t>
            </a:r>
          </a:p>
          <a:p>
            <a:pPr>
              <a:lnSpc>
                <a:spcPct val="150000"/>
              </a:lnSpc>
            </a:pPr>
            <a:r>
              <a:rPr lang="sv-SE" sz="2400" dirty="0"/>
              <a:t>I gymnasiet sedan 2004</a:t>
            </a:r>
          </a:p>
          <a:p>
            <a:r>
              <a:rPr lang="sv-SE" sz="2400" dirty="0"/>
              <a:t>Genomfördes under våren som totalundersökning i Region Kalmar län </a:t>
            </a:r>
          </a:p>
          <a:p>
            <a:pPr>
              <a:lnSpc>
                <a:spcPct val="150000"/>
              </a:lnSpc>
            </a:pPr>
            <a:r>
              <a:rPr lang="sv-SE" sz="2400" dirty="0"/>
              <a:t>Uppfattning om drogsituationen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886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12451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årskurs 9 som snusar i Region Kalmar län och i riket 2019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012160" y="1340768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3173621582"/>
              </p:ext>
            </p:extLst>
          </p:nvPr>
        </p:nvGraphicFramePr>
        <p:xfrm>
          <a:off x="6084168" y="1452176"/>
          <a:ext cx="2720898" cy="5209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Ellips 4"/>
          <p:cNvSpPr/>
          <p:nvPr/>
        </p:nvSpPr>
        <p:spPr>
          <a:xfrm>
            <a:off x="8295284" y="3789040"/>
            <a:ext cx="576064" cy="144016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122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>
        <p:bldAsOne/>
      </p:bldGraphic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12451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årskurs 9 som snusar i Region Kalmar län och i riket 2019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765571" y="1412776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pSp>
        <p:nvGrpSpPr>
          <p:cNvPr id="19" name="Grupp 18"/>
          <p:cNvGrpSpPr/>
          <p:nvPr/>
        </p:nvGrpSpPr>
        <p:grpSpPr>
          <a:xfrm>
            <a:off x="2915816" y="1493939"/>
            <a:ext cx="6228183" cy="5693260"/>
            <a:chOff x="2230988" y="28667"/>
            <a:chExt cx="4283480" cy="3933952"/>
          </a:xfrm>
        </p:grpSpPr>
        <p:graphicFrame>
          <p:nvGraphicFramePr>
            <p:cNvPr id="23" name="Diagram 22"/>
            <p:cNvGraphicFramePr/>
            <p:nvPr>
              <p:extLst>
                <p:ext uri="{D42A27DB-BD31-4B8C-83A1-F6EECF244321}">
                  <p14:modId xmlns:p14="http://schemas.microsoft.com/office/powerpoint/2010/main" val="3773739722"/>
                </p:ext>
              </p:extLst>
            </p:nvPr>
          </p:nvGraphicFramePr>
          <p:xfrm>
            <a:off x="2230988" y="28667"/>
            <a:ext cx="2195180" cy="393395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1" name="Diagram 20"/>
            <p:cNvGraphicFramePr/>
            <p:nvPr>
              <p:extLst/>
            </p:nvPr>
          </p:nvGraphicFramePr>
          <p:xfrm>
            <a:off x="4529500" y="28667"/>
            <a:ext cx="1984968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1394705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12451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årskurs 9 som snusar i Region Kalmar län och i riket 2019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23528" y="1082844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pSp>
        <p:nvGrpSpPr>
          <p:cNvPr id="19" name="Grupp 18"/>
          <p:cNvGrpSpPr/>
          <p:nvPr/>
        </p:nvGrpSpPr>
        <p:grpSpPr>
          <a:xfrm>
            <a:off x="214282" y="1452452"/>
            <a:ext cx="8929718" cy="5720964"/>
            <a:chOff x="0" y="0"/>
            <a:chExt cx="6514468" cy="3953095"/>
          </a:xfrm>
        </p:grpSpPr>
        <p:grpSp>
          <p:nvGrpSpPr>
            <p:cNvPr id="20" name="Grupp 19"/>
            <p:cNvGrpSpPr/>
            <p:nvPr/>
          </p:nvGrpSpPr>
          <p:grpSpPr>
            <a:xfrm>
              <a:off x="0" y="0"/>
              <a:ext cx="4848225" cy="3953095"/>
              <a:chOff x="0" y="0"/>
              <a:chExt cx="5040000" cy="3972112"/>
            </a:xfrm>
          </p:grpSpPr>
          <p:graphicFrame>
            <p:nvGraphicFramePr>
              <p:cNvPr id="22" name="Diagram 21"/>
              <p:cNvGraphicFramePr/>
              <p:nvPr>
                <p:extLst/>
              </p:nvPr>
            </p:nvGraphicFramePr>
            <p:xfrm>
              <a:off x="0" y="0"/>
              <a:ext cx="5040000" cy="361731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aphicFrame>
            <p:nvGraphicFramePr>
              <p:cNvPr id="23" name="Diagram 22"/>
              <p:cNvGraphicFramePr/>
              <p:nvPr>
                <p:extLst/>
              </p:nvPr>
            </p:nvGraphicFramePr>
            <p:xfrm>
              <a:off x="2370719" y="19235"/>
              <a:ext cx="2282012" cy="3952877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</p:grpSp>
        <p:graphicFrame>
          <p:nvGraphicFramePr>
            <p:cNvPr id="21" name="Diagram 20"/>
            <p:cNvGraphicFramePr/>
            <p:nvPr>
              <p:extLst/>
            </p:nvPr>
          </p:nvGraphicFramePr>
          <p:xfrm>
            <a:off x="4529500" y="28667"/>
            <a:ext cx="1984968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sp>
        <p:nvSpPr>
          <p:cNvPr id="9" name="Ellips 8"/>
          <p:cNvSpPr/>
          <p:nvPr/>
        </p:nvSpPr>
        <p:spPr>
          <a:xfrm>
            <a:off x="2483768" y="3212976"/>
            <a:ext cx="936104" cy="206650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Ellips 9"/>
          <p:cNvSpPr/>
          <p:nvPr/>
        </p:nvSpPr>
        <p:spPr>
          <a:xfrm>
            <a:off x="5221306" y="4365104"/>
            <a:ext cx="936104" cy="91437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842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12451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gymnasiets år 2 som snusar i Region Kalmar län och i riket 2019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084168" y="1340768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94917142"/>
              </p:ext>
            </p:extLst>
          </p:nvPr>
        </p:nvGraphicFramePr>
        <p:xfrm>
          <a:off x="6156176" y="1477344"/>
          <a:ext cx="2687612" cy="5144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17053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12451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gymnasiets år 2 som snusar i Region Kalmar län och i riket 2019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203848" y="1308751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pSp>
        <p:nvGrpSpPr>
          <p:cNvPr id="9" name="Grupp 8"/>
          <p:cNvGrpSpPr/>
          <p:nvPr/>
        </p:nvGrpSpPr>
        <p:grpSpPr>
          <a:xfrm>
            <a:off x="3275856" y="1478488"/>
            <a:ext cx="5868144" cy="5621601"/>
            <a:chOff x="2180478" y="18220"/>
            <a:chExt cx="4333990" cy="3933952"/>
          </a:xfrm>
        </p:grpSpPr>
        <p:graphicFrame>
          <p:nvGraphicFramePr>
            <p:cNvPr id="18" name="Diagram 17"/>
            <p:cNvGraphicFramePr/>
            <p:nvPr>
              <p:extLst>
                <p:ext uri="{D42A27DB-BD31-4B8C-83A1-F6EECF244321}">
                  <p14:modId xmlns:p14="http://schemas.microsoft.com/office/powerpoint/2010/main" val="1039898735"/>
                </p:ext>
              </p:extLst>
            </p:nvPr>
          </p:nvGraphicFramePr>
          <p:xfrm>
            <a:off x="2180478" y="18220"/>
            <a:ext cx="2195180" cy="393395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2" name="Diagram 11"/>
            <p:cNvGraphicFramePr/>
            <p:nvPr>
              <p:extLst/>
            </p:nvPr>
          </p:nvGraphicFramePr>
          <p:xfrm>
            <a:off x="4529499" y="28667"/>
            <a:ext cx="1984969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5047215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12451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elever i gymnasiets år 2 som snusar i Region Kalmar län och i riket 2019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23528" y="1082844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pSp>
        <p:nvGrpSpPr>
          <p:cNvPr id="9" name="Grupp 8"/>
          <p:cNvGrpSpPr/>
          <p:nvPr/>
        </p:nvGrpSpPr>
        <p:grpSpPr>
          <a:xfrm>
            <a:off x="323528" y="1452452"/>
            <a:ext cx="8820472" cy="5648956"/>
            <a:chOff x="0" y="0"/>
            <a:chExt cx="6514468" cy="3953095"/>
          </a:xfrm>
        </p:grpSpPr>
        <p:grpSp>
          <p:nvGrpSpPr>
            <p:cNvPr id="10" name="Grupp 9"/>
            <p:cNvGrpSpPr/>
            <p:nvPr/>
          </p:nvGrpSpPr>
          <p:grpSpPr>
            <a:xfrm>
              <a:off x="0" y="0"/>
              <a:ext cx="4848225" cy="3953095"/>
              <a:chOff x="0" y="0"/>
              <a:chExt cx="5040000" cy="3972112"/>
            </a:xfrm>
          </p:grpSpPr>
          <p:graphicFrame>
            <p:nvGraphicFramePr>
              <p:cNvPr id="13" name="Diagram 12"/>
              <p:cNvGraphicFramePr/>
              <p:nvPr>
                <p:extLst/>
              </p:nvPr>
            </p:nvGraphicFramePr>
            <p:xfrm>
              <a:off x="0" y="0"/>
              <a:ext cx="5040000" cy="361731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aphicFrame>
            <p:nvGraphicFramePr>
              <p:cNvPr id="18" name="Diagram 17"/>
              <p:cNvGraphicFramePr/>
              <p:nvPr>
                <p:extLst/>
              </p:nvPr>
            </p:nvGraphicFramePr>
            <p:xfrm>
              <a:off x="2370719" y="19235"/>
              <a:ext cx="2282012" cy="3952877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</p:grpSp>
        <p:graphicFrame>
          <p:nvGraphicFramePr>
            <p:cNvPr id="12" name="Diagram 11"/>
            <p:cNvGraphicFramePr/>
            <p:nvPr>
              <p:extLst/>
            </p:nvPr>
          </p:nvGraphicFramePr>
          <p:xfrm>
            <a:off x="4529499" y="28667"/>
            <a:ext cx="1984969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sp>
        <p:nvSpPr>
          <p:cNvPr id="11" name="Ellips 10"/>
          <p:cNvSpPr/>
          <p:nvPr/>
        </p:nvSpPr>
        <p:spPr>
          <a:xfrm>
            <a:off x="2771800" y="2924944"/>
            <a:ext cx="720080" cy="221051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Ellips 13"/>
          <p:cNvSpPr/>
          <p:nvPr/>
        </p:nvSpPr>
        <p:spPr>
          <a:xfrm>
            <a:off x="5508104" y="4077072"/>
            <a:ext cx="667978" cy="105839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556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0" y="2276872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4000" b="1" noProof="0" dirty="0">
                <a:solidFill>
                  <a:srgbClr val="004687"/>
                </a:solidFill>
                <a:latin typeface="Calibri"/>
              </a:rPr>
              <a:t>Sammanfattning</a:t>
            </a:r>
            <a:endParaRPr lang="sv-SE" sz="4000" b="1" dirty="0">
              <a:solidFill>
                <a:srgbClr val="004687"/>
              </a:solidFill>
              <a:latin typeface="Calibri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1" i="0" u="none" strike="noStrike" kern="1200" cap="none" spc="0" normalizeH="0" baseline="0" noProof="0" dirty="0">
                <a:ln>
                  <a:noFill/>
                </a:ln>
                <a:solidFill>
                  <a:srgbClr val="00468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ANDT-erfarenheter</a:t>
            </a:r>
          </a:p>
        </p:txBody>
      </p:sp>
    </p:spTree>
    <p:extLst>
      <p:ext uri="{BB962C8B-B14F-4D97-AF65-F5344CB8AC3E}">
        <p14:creationId xmlns:p14="http://schemas.microsoft.com/office/powerpoint/2010/main" val="29578333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7498" y="-27384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Jämförelse mellan Region Kalmar län och riket för 8 ANDT-mått.  Årskurs 9 2019.</a:t>
            </a:r>
            <a:endParaRPr lang="sv-SE" sz="2200" b="1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31130" y="898848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8449990" y="926639"/>
            <a:ext cx="6286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Liter</a:t>
            </a:r>
          </a:p>
        </p:txBody>
      </p:sp>
      <p:graphicFrame>
        <p:nvGraphicFramePr>
          <p:cNvPr id="13" name="Diagram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0200030"/>
              </p:ext>
            </p:extLst>
          </p:nvPr>
        </p:nvGraphicFramePr>
        <p:xfrm>
          <a:off x="197498" y="926640"/>
          <a:ext cx="8946502" cy="5670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91385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107504" y="54868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4000" b="1" noProof="0" dirty="0">
                <a:solidFill>
                  <a:srgbClr val="004687"/>
                </a:solidFill>
                <a:latin typeface="Calibri"/>
              </a:rPr>
              <a:t>Jämförelser mellan kommunerna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1" i="0" u="none" strike="noStrike" kern="1200" cap="none" spc="0" normalizeH="0" baseline="0" dirty="0">
                <a:ln>
                  <a:noFill/>
                </a:ln>
                <a:solidFill>
                  <a:srgbClr val="00468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Årskurs 9</a:t>
            </a:r>
            <a:endParaRPr kumimoji="0" lang="sv-SE" sz="4000" b="1" i="0" u="none" strike="noStrike" kern="1200" cap="none" spc="0" normalizeH="0" baseline="0" noProof="0" dirty="0">
              <a:ln>
                <a:noFill/>
              </a:ln>
              <a:solidFill>
                <a:srgbClr val="004687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187624" y="2132856"/>
            <a:ext cx="66967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Emmaboda, Hultsfred och Borgholm högst på alkohol- och rökmåtten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Borgholm och Hultsfred högst på narkotikamåttet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Störst andel snusare i Emmaboda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Oskarshamn lägst på samtliga redovisade mått, framförallt pojkarna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53582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7498" y="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Jämförelse mellan Region Kalmar län och riket för 6 ANDT-mått.  Gymnasiets år 2 2019.</a:t>
            </a:r>
            <a:endParaRPr lang="sv-SE" sz="2200" b="1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363168" y="917832"/>
            <a:ext cx="6286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Liter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17322" y="942816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aphicFrame>
        <p:nvGraphicFramePr>
          <p:cNvPr id="14" name="Diagram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1156407"/>
              </p:ext>
            </p:extLst>
          </p:nvPr>
        </p:nvGraphicFramePr>
        <p:xfrm>
          <a:off x="395536" y="942816"/>
          <a:ext cx="8748464" cy="565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19672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625288"/>
            <a:ext cx="7499176" cy="1143000"/>
          </a:xfrm>
        </p:spPr>
        <p:txBody>
          <a:bodyPr/>
          <a:lstStyle/>
          <a:p>
            <a:r>
              <a:rPr lang="sv-SE" dirty="0"/>
              <a:t>Datainsamling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772816"/>
            <a:ext cx="5915000" cy="3960440"/>
          </a:xfrm>
        </p:spPr>
        <p:txBody>
          <a:bodyPr>
            <a:normAutofit/>
          </a:bodyPr>
          <a:lstStyle/>
          <a:p>
            <a:pPr marL="363538" indent="-363538">
              <a:buFont typeface="Arial" pitchFamily="34" charset="0"/>
              <a:buChar char="•"/>
            </a:pPr>
            <a:endParaRPr lang="sv-SE" sz="2400" dirty="0"/>
          </a:p>
          <a:p>
            <a:pPr marL="363538" indent="-363538">
              <a:buFont typeface="Arial" pitchFamily="34" charset="0"/>
              <a:buChar char="•"/>
            </a:pPr>
            <a:r>
              <a:rPr lang="sv-SE" sz="2400" dirty="0"/>
              <a:t>Totalundersökning i åk 9 och i gymnasiets år 2 </a:t>
            </a:r>
          </a:p>
          <a:p>
            <a:pPr marL="363538" indent="-363538">
              <a:lnSpc>
                <a:spcPct val="150000"/>
              </a:lnSpc>
              <a:buFont typeface="Arial" pitchFamily="34" charset="0"/>
              <a:buChar char="•"/>
            </a:pPr>
            <a:r>
              <a:rPr lang="sv-SE" sz="2400" dirty="0"/>
              <a:t>Pappersenkät som genomförs i klassrum</a:t>
            </a:r>
          </a:p>
          <a:p>
            <a:pPr marL="363538" indent="-363538">
              <a:lnSpc>
                <a:spcPct val="150000"/>
              </a:lnSpc>
              <a:buFont typeface="Arial" pitchFamily="34" charset="0"/>
              <a:buChar char="•"/>
            </a:pPr>
            <a:r>
              <a:rPr lang="sv-SE" sz="2400" dirty="0"/>
              <a:t>Undersökningen är anonym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sv-SE" sz="2400" dirty="0"/>
              <a:t>Låga bastal, viktigt att ha i åtanke vid tolkning av resultatet</a:t>
            </a:r>
          </a:p>
          <a:p>
            <a:pPr marL="363538" indent="-363538">
              <a:buFont typeface="Arial" pitchFamily="34" charset="0"/>
              <a:buChar char="•"/>
            </a:pPr>
            <a:endParaRPr lang="sv-SE" sz="2400" dirty="0">
              <a:latin typeface="Arial" charset="0"/>
            </a:endParaRPr>
          </a:p>
          <a:p>
            <a:pPr marL="442913" lvl="1" indent="-442913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sv-SE" sz="2000" dirty="0">
              <a:latin typeface="Arial" charset="0"/>
            </a:endParaRPr>
          </a:p>
          <a:p>
            <a:pPr marL="442913" lvl="1" indent="-442913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sv-SE" sz="2000" dirty="0">
              <a:latin typeface="Arial" charset="0"/>
            </a:endParaRPr>
          </a:p>
          <a:p>
            <a:pPr lvl="1"/>
            <a:endParaRPr lang="sv-SE" dirty="0">
              <a:latin typeface="Arial" charset="0"/>
            </a:endParaRPr>
          </a:p>
          <a:p>
            <a:pPr marL="457200" lvl="1" indent="0">
              <a:buNone/>
            </a:pPr>
            <a:endParaRPr lang="sv-SE" dirty="0"/>
          </a:p>
        </p:txBody>
      </p:sp>
      <p:pic>
        <p:nvPicPr>
          <p:cNvPr id="7" name="Picture 3" descr="C:\Users\canclhe\AppData\Local\Microsoft\Windows\Temporary Internet Files\Content.Outlook\BR7AHQCT\bild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116167">
            <a:off x="6239955" y="1760038"/>
            <a:ext cx="2401786" cy="18013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5541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107504" y="476672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4000" b="1" noProof="0" dirty="0">
                <a:solidFill>
                  <a:srgbClr val="004687"/>
                </a:solidFill>
                <a:latin typeface="Calibri"/>
              </a:rPr>
              <a:t>Jämförelser mellan kommunerna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4000" b="1" noProof="0" dirty="0">
                <a:solidFill>
                  <a:srgbClr val="004687"/>
                </a:solidFill>
                <a:latin typeface="Calibri"/>
              </a:rPr>
              <a:t>Gymnasiets år 2</a:t>
            </a:r>
            <a:endParaRPr kumimoji="0" lang="sv-SE" sz="4000" b="1" i="0" u="none" strike="noStrike" kern="1200" cap="none" spc="0" normalizeH="0" baseline="0" noProof="0" dirty="0">
              <a:ln>
                <a:noFill/>
              </a:ln>
              <a:solidFill>
                <a:srgbClr val="004687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1187624" y="2132856"/>
            <a:ext cx="669674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Mörbylånga högst på alkoholmåtten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Mörbylånga, Nybro och Västervik högst på narkotikamåttet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Störst andel rökare i Emmaboda och Mörbylånga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Störst andel snusare i Mörbylånga och Hultsfred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Mönsterås lägst på majoriteten av måtten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37969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0" y="2564904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4000" b="1" noProof="0" dirty="0">
                <a:solidFill>
                  <a:srgbClr val="004687"/>
                </a:solidFill>
                <a:latin typeface="Calibri"/>
              </a:rPr>
              <a:t>Utvecklingen ANDT-erfarenheter åren 2015-2019</a:t>
            </a:r>
            <a:endParaRPr kumimoji="0" lang="sv-SE" sz="4000" b="1" i="0" u="none" strike="noStrike" kern="1200" cap="none" spc="0" normalizeH="0" baseline="0" noProof="0" dirty="0">
              <a:ln>
                <a:noFill/>
              </a:ln>
              <a:solidFill>
                <a:srgbClr val="004687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25598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7498" y="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Utvecklingen för 8 ANDT-mått i Region Kalmar län.  Årskurs 9 2015-2019.</a:t>
            </a:r>
            <a:endParaRPr lang="sv-SE" sz="2200" b="1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31130" y="898848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itchFamily="34" charset="0"/>
                <a:ea typeface="+mn-ea"/>
                <a:cs typeface="Arial" charset="0"/>
              </a:rPr>
              <a:t>Procent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8449990" y="926639"/>
            <a:ext cx="6286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itchFamily="34" charset="0"/>
                <a:ea typeface="+mn-ea"/>
                <a:cs typeface="Arial" charset="0"/>
              </a:rPr>
              <a:t>Liter</a:t>
            </a:r>
          </a:p>
        </p:txBody>
      </p:sp>
      <p:graphicFrame>
        <p:nvGraphicFramePr>
          <p:cNvPr id="6" name="Diagra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90486"/>
              </p:ext>
            </p:extLst>
          </p:nvPr>
        </p:nvGraphicFramePr>
        <p:xfrm>
          <a:off x="197498" y="1143000"/>
          <a:ext cx="8946502" cy="5454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16338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7498" y="0"/>
            <a:ext cx="8715436" cy="1143000"/>
          </a:xfrm>
          <a:noFill/>
          <a:ln w="25400">
            <a:noFill/>
          </a:ln>
        </p:spPr>
        <p:txBody>
          <a:bodyPr/>
          <a:lstStyle/>
          <a:p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Utvecklingen för 6 ANDT-mått i Region Kalmar län.  Gymnasiets år 2 2015-2019.</a:t>
            </a:r>
            <a:endParaRPr lang="sv-SE" sz="2200" b="1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363168" y="917832"/>
            <a:ext cx="6286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itchFamily="34" charset="0"/>
                <a:ea typeface="+mn-ea"/>
                <a:cs typeface="Arial" charset="0"/>
              </a:rPr>
              <a:t>Liter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17322" y="942816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itchFamily="34" charset="0"/>
                <a:ea typeface="+mn-ea"/>
                <a:cs typeface="Arial" charset="0"/>
              </a:rPr>
              <a:t>Procent</a:t>
            </a:r>
          </a:p>
        </p:txBody>
      </p:sp>
      <p:graphicFrame>
        <p:nvGraphicFramePr>
          <p:cNvPr id="6" name="Diagra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3123584"/>
              </p:ext>
            </p:extLst>
          </p:nvPr>
        </p:nvGraphicFramePr>
        <p:xfrm>
          <a:off x="395536" y="1143000"/>
          <a:ext cx="8748464" cy="5499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695997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3600" dirty="0"/>
              <a:t>Tack för er uppmärksamhet!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idx="1"/>
          </p:nvPr>
        </p:nvSpPr>
        <p:spPr>
          <a:xfrm>
            <a:off x="385763" y="3619354"/>
            <a:ext cx="3043237" cy="1562246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sv-SE" sz="1800" dirty="0"/>
              <a:t>Martina Zetterqvist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martina.zetterqvist@can.se</a:t>
            </a:r>
          </a:p>
          <a:p>
            <a:pPr>
              <a:lnSpc>
                <a:spcPct val="70000"/>
              </a:lnSpc>
            </a:pPr>
            <a:r>
              <a:rPr lang="sv-SE" sz="1800" dirty="0"/>
              <a:t>Oskarshamn 3 december 2019 </a:t>
            </a:r>
          </a:p>
        </p:txBody>
      </p:sp>
    </p:spTree>
    <p:extLst>
      <p:ext uri="{BB962C8B-B14F-4D97-AF65-F5344CB8AC3E}">
        <p14:creationId xmlns:p14="http://schemas.microsoft.com/office/powerpoint/2010/main" val="1889931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3109289" y="764704"/>
            <a:ext cx="27093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6000" dirty="0"/>
              <a:t>Alkohol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1043608" y="2132856"/>
            <a:ext cx="69847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363538" algn="l"/>
              </a:tabLst>
            </a:pPr>
            <a:r>
              <a:rPr lang="sv-SE" sz="2400" dirty="0"/>
              <a:t>Hur vanligt är det att ha druckit alkohol det senaste året?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363538" algn="l"/>
              </a:tabLst>
            </a:pP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  <a:tabLst>
                <a:tab pos="363538" algn="l"/>
              </a:tabLst>
            </a:pPr>
            <a:r>
              <a:rPr lang="sv-SE" sz="2400" dirty="0"/>
              <a:t>Hur stor volym ren alkohol (100%) konsumeras bland skoleleverna?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363538" algn="l"/>
              </a:tabLst>
            </a:pP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  <a:tabLst>
                <a:tab pos="363538" algn="l"/>
              </a:tabLst>
            </a:pPr>
            <a:r>
              <a:rPr lang="sv-SE" sz="2400" dirty="0"/>
              <a:t>Hur stor andel har intensivkonsumerat någon gång i månaden eller oftare? </a:t>
            </a:r>
          </a:p>
        </p:txBody>
      </p:sp>
    </p:spTree>
    <p:extLst>
      <p:ext uri="{BB962C8B-B14F-4D97-AF65-F5344CB8AC3E}">
        <p14:creationId xmlns:p14="http://schemas.microsoft.com/office/powerpoint/2010/main" val="65578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alkoholkonsumenter i årskurs 9 och gymnasiets år 2, efter kön i riket. 1971–2018.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7858303"/>
              </p:ext>
            </p:extLst>
          </p:nvPr>
        </p:nvGraphicFramePr>
        <p:xfrm>
          <a:off x="500063" y="1357298"/>
          <a:ext cx="8143875" cy="480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8530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5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alkoholkonsumenter i årskurs 9 i Region Kalmar län och i riket 2019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51520" y="1102859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3748892738"/>
              </p:ext>
            </p:extLst>
          </p:nvPr>
        </p:nvGraphicFramePr>
        <p:xfrm>
          <a:off x="357188" y="1614486"/>
          <a:ext cx="8329612" cy="4838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3287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0" grpId="0" uiExpand="1">
        <p:bldSub>
          <a:bldChart bld="category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3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Andelen alkoholkonsumenter i gymnasiets år 2 i</a:t>
            </a:r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 Region Kalmar län och i riket 2019</a:t>
            </a:r>
            <a:endParaRPr lang="sv-SE" sz="2300" b="1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107504" y="1000646"/>
            <a:ext cx="91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sv-SE" dirty="0">
                <a:latin typeface="Gill Sans MT" pitchFamily="34" charset="0"/>
                <a:cs typeface="Arial" charset="0"/>
              </a:rPr>
              <a:t>Procent</a:t>
            </a: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192345580"/>
              </p:ext>
            </p:extLst>
          </p:nvPr>
        </p:nvGraphicFramePr>
        <p:xfrm>
          <a:off x="357188" y="1614486"/>
          <a:ext cx="8329612" cy="5054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0850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 uiExpand="1">
        <p:bldSub>
          <a:bldChart bld="category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214313"/>
            <a:ext cx="8329612" cy="1011237"/>
          </a:xfrm>
        </p:spPr>
        <p:txBody>
          <a:bodyPr/>
          <a:lstStyle/>
          <a:p>
            <a:r>
              <a:rPr lang="sv-SE" sz="23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Genomsnittlig årskonsumtion av respektive alkoholdryck mätt i liter ren alkohol (100%) </a:t>
            </a:r>
            <a:r>
              <a:rPr lang="sv-SE" sz="2400" b="1" dirty="0">
                <a:latin typeface="Gill Sans MT" pitchFamily="34" charset="0"/>
                <a:ea typeface="Geneva" pitchFamily="34" charset="0"/>
                <a:cs typeface="Geneva" pitchFamily="34" charset="0"/>
              </a:rPr>
              <a:t>i årskurs 9 i Region Kalmar län och i riket 2019</a:t>
            </a:r>
            <a:endParaRPr lang="sv-SE" sz="2300" b="1" dirty="0">
              <a:latin typeface="Gill Sans MT" pitchFamily="34" charset="0"/>
              <a:ea typeface="Geneva" pitchFamily="34" charset="0"/>
              <a:cs typeface="Geneva" pitchFamily="34" charset="0"/>
            </a:endParaRPr>
          </a:p>
        </p:txBody>
      </p:sp>
      <p:grpSp>
        <p:nvGrpSpPr>
          <p:cNvPr id="10" name="Grupp 9"/>
          <p:cNvGrpSpPr/>
          <p:nvPr/>
        </p:nvGrpSpPr>
        <p:grpSpPr>
          <a:xfrm>
            <a:off x="5937795" y="1539192"/>
            <a:ext cx="3206204" cy="5646599"/>
            <a:chOff x="3538716" y="19336"/>
            <a:chExt cx="1970352" cy="3600000"/>
          </a:xfrm>
          <a:solidFill>
            <a:schemeClr val="bg1"/>
          </a:solidFill>
        </p:grpSpPr>
        <p:graphicFrame>
          <p:nvGraphicFramePr>
            <p:cNvPr id="13" name="Diagram 12"/>
            <p:cNvGraphicFramePr/>
            <p:nvPr>
              <p:extLst>
                <p:ext uri="{D42A27DB-BD31-4B8C-83A1-F6EECF244321}">
                  <p14:modId xmlns:p14="http://schemas.microsoft.com/office/powerpoint/2010/main" val="1208950586"/>
                </p:ext>
              </p:extLst>
            </p:nvPr>
          </p:nvGraphicFramePr>
          <p:xfrm>
            <a:off x="3538716" y="19336"/>
            <a:ext cx="1970352" cy="360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4" name="textruta 14"/>
            <p:cNvSpPr txBox="1"/>
            <p:nvPr/>
          </p:nvSpPr>
          <p:spPr>
            <a:xfrm>
              <a:off x="3761425" y="443736"/>
              <a:ext cx="1298949" cy="239856"/>
            </a:xfrm>
            <a:prstGeom prst="rect">
              <a:avLst/>
            </a:prstGeom>
            <a:solidFill>
              <a:schemeClr val="tx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sv-SE" sz="1800" dirty="0">
                  <a:latin typeface="Arial" pitchFamily="34" charset="0"/>
                  <a:cs typeface="Arial" pitchFamily="34" charset="0"/>
                </a:rPr>
                <a:t>Totalt</a:t>
              </a:r>
            </a:p>
          </p:txBody>
        </p:sp>
      </p:grpSp>
      <p:sp>
        <p:nvSpPr>
          <p:cNvPr id="2" name="textruta 1"/>
          <p:cNvSpPr txBox="1"/>
          <p:nvPr/>
        </p:nvSpPr>
        <p:spPr>
          <a:xfrm>
            <a:off x="5796136" y="154950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Liter</a:t>
            </a:r>
          </a:p>
        </p:txBody>
      </p:sp>
      <p:sp>
        <p:nvSpPr>
          <p:cNvPr id="3" name="Ellips 2"/>
          <p:cNvSpPr/>
          <p:nvPr/>
        </p:nvSpPr>
        <p:spPr>
          <a:xfrm>
            <a:off x="7973818" y="4415382"/>
            <a:ext cx="720080" cy="93610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952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Tem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AN presentationsmall">
  <a:themeElements>
    <a:clrScheme name="CAN">
      <a:dk1>
        <a:srgbClr val="004687"/>
      </a:dk1>
      <a:lt1>
        <a:sysClr val="window" lastClr="FFFFFF"/>
      </a:lt1>
      <a:dk2>
        <a:srgbClr val="000000"/>
      </a:dk2>
      <a:lt2>
        <a:srgbClr val="9CD0E2"/>
      </a:lt2>
      <a:accent1>
        <a:srgbClr val="F29200"/>
      </a:accent1>
      <a:accent2>
        <a:srgbClr val="BEBC00"/>
      </a:accent2>
      <a:accent3>
        <a:srgbClr val="B32B31"/>
      </a:accent3>
      <a:accent4>
        <a:srgbClr val="9CD0E2"/>
      </a:accent4>
      <a:accent5>
        <a:srgbClr val="AAA096"/>
      </a:accent5>
      <a:accent6>
        <a:srgbClr val="004687"/>
      </a:accent6>
      <a:hlink>
        <a:srgbClr val="004687"/>
      </a:hlink>
      <a:folHlink>
        <a:srgbClr val="00468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C83406E5-FD1A-42EE-8D12-484AF199DA99}" vid="{8655A76B-6ACD-4C24-B6C0-D7AA6AE685FB}"/>
    </a:ext>
  </a:extLst>
</a:theme>
</file>

<file path=ppt/theme/theme3.xml><?xml version="1.0" encoding="utf-8"?>
<a:theme xmlns:a="http://schemas.openxmlformats.org/drawingml/2006/main" name="CAN">
  <a:themeElements>
    <a:clrScheme name="CAN">
      <a:dk1>
        <a:srgbClr val="004687"/>
      </a:dk1>
      <a:lt1>
        <a:sysClr val="window" lastClr="FFFFFF"/>
      </a:lt1>
      <a:dk2>
        <a:srgbClr val="000000"/>
      </a:dk2>
      <a:lt2>
        <a:srgbClr val="9CD0E2"/>
      </a:lt2>
      <a:accent1>
        <a:srgbClr val="F29200"/>
      </a:accent1>
      <a:accent2>
        <a:srgbClr val="BEBC00"/>
      </a:accent2>
      <a:accent3>
        <a:srgbClr val="B32B31"/>
      </a:accent3>
      <a:accent4>
        <a:srgbClr val="9CD0E2"/>
      </a:accent4>
      <a:accent5>
        <a:srgbClr val="AAA096"/>
      </a:accent5>
      <a:accent6>
        <a:srgbClr val="004687"/>
      </a:accent6>
      <a:hlink>
        <a:srgbClr val="004687"/>
      </a:hlink>
      <a:folHlink>
        <a:srgbClr val="00468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C83406E5-FD1A-42EE-8D12-484AF199DA99}" vid="{8655A76B-6ACD-4C24-B6C0-D7AA6AE685FB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0</TotalTime>
  <Words>985</Words>
  <Application>Microsoft Office PowerPoint</Application>
  <PresentationFormat>Bildspel på skärmen (4:3)</PresentationFormat>
  <Paragraphs>210</Paragraphs>
  <Slides>44</Slides>
  <Notes>41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44</vt:i4>
      </vt:variant>
    </vt:vector>
  </HeadingPairs>
  <TitlesOfParts>
    <vt:vector size="52" baseType="lpstr">
      <vt:lpstr>Arial</vt:lpstr>
      <vt:lpstr>Calibri</vt:lpstr>
      <vt:lpstr>Geneva</vt:lpstr>
      <vt:lpstr>Gill Sans MT</vt:lpstr>
      <vt:lpstr>HelveticaNeueLT Std</vt:lpstr>
      <vt:lpstr>Tema1</vt:lpstr>
      <vt:lpstr>CAN presentationsmall</vt:lpstr>
      <vt:lpstr>CAN</vt:lpstr>
      <vt:lpstr>ANDT-erfarenheter i Region Kalmar län - Högsby  Årskurs 9 och gymnasiets år 2  2019 </vt:lpstr>
      <vt:lpstr>Disposition</vt:lpstr>
      <vt:lpstr>Skolelevers drogvanor</vt:lpstr>
      <vt:lpstr>Datainsamling</vt:lpstr>
      <vt:lpstr>PowerPoint-presentation</vt:lpstr>
      <vt:lpstr>Andelen alkoholkonsumenter i årskurs 9 och gymnasiets år 2, efter kön i riket. 1971–2018.</vt:lpstr>
      <vt:lpstr>Andelen alkoholkonsumenter i årskurs 9 i Region Kalmar län och i riket 2019</vt:lpstr>
      <vt:lpstr>Andelen alkoholkonsumenter i gymnasiets år 2 i Region Kalmar län och i riket 2019</vt:lpstr>
      <vt:lpstr>Genomsnittlig årskonsumtion av respektive alkoholdryck mätt i liter ren alkohol (100%) i årskurs 9 i Region Kalmar län och i riket 2019</vt:lpstr>
      <vt:lpstr>Genomsnittlig årskonsumtion av respektive alkoholdryck mätt i liter ren alkohol (100%) i årskurs 9 i Region Kalmar län och i riket 2019</vt:lpstr>
      <vt:lpstr>Genomsnittlig årskonsumtion av respektive alkoholdryck mätt i liter ren alkohol (100%) i årskurs 9 i Region Kalmar län och i riket 2019</vt:lpstr>
      <vt:lpstr>Genomsnittlig årskonsumtion av respektive alkoholdryck mätt i liter ren alkohol (100%) i gymnasiets år 2 i Region Kalmar län och i riket 2019</vt:lpstr>
      <vt:lpstr>Genomsnittlig årskonsumtion av respektive alkoholdryck mätt i liter ren alkohol (100%) i gymnasiets år 2 i Region Kalmar län och i riket 2019</vt:lpstr>
      <vt:lpstr>Genomsnittlig årskonsumtion av respektive alkoholdryck mätt i liter ren alkohol (100%) i gymnasiets år 2 i Region Kalmar län och i riket 2019</vt:lpstr>
      <vt:lpstr>Andelen elever i årskurs 9 som intensivkonsumerat alkohol någon gång i månaden eller oftare, i Region Kalmar län och i riket 2019</vt:lpstr>
      <vt:lpstr>Andelen elever i gymnasiets år 2 som intensivkonsumerat alkohol någon gång i månaden eller oftare, i Region Kalmar län och i riket 2019</vt:lpstr>
      <vt:lpstr>PowerPoint-presentation</vt:lpstr>
      <vt:lpstr>Andelen elever i årskurs 9 och gymnasiets år 2 som använt narkotika någon gång efter kön i riket. 1971–2018.</vt:lpstr>
      <vt:lpstr>Andelen elever i årskurs 9 som använt narkotika de senaste 12 månaderna i Region Kalmar län och i riket 2019</vt:lpstr>
      <vt:lpstr>Andelen elever i gymnasiets år 2 som använt narkotika de senaste 12 månaderna i Region Kalmar län och i riket 2019</vt:lpstr>
      <vt:lpstr>PowerPoint-presentation</vt:lpstr>
      <vt:lpstr>Andelen rökare i årskurs 9 och gymnasiets år 2.  Procentuell fördelning efter kön. 1998–2018.</vt:lpstr>
      <vt:lpstr>Andelen elever i årskurs 9 som röker i Region Kalmar län och i riket 2019</vt:lpstr>
      <vt:lpstr>Andelen elever i årskurs 9 som röker i Region Kalmar län och i riket 2019</vt:lpstr>
      <vt:lpstr>Andelen elever i årskurs 9 som röker i Region Kalmar län och i riket 2019</vt:lpstr>
      <vt:lpstr>Andelen elever i gymnasiets år 2 som röker i Region Kalmar län och i riket 2019</vt:lpstr>
      <vt:lpstr>Andelen elever i gymnasiets år 2 som röker i Region Kalmar län och i riket 2019</vt:lpstr>
      <vt:lpstr>Andelen elever i gymnasiets år 2 som röker i Region Kalmar län och i riket 2019</vt:lpstr>
      <vt:lpstr>Andelen snusare i årskurs 9 och gymnasiets år 2.  Procentuell fördelning efter kön. 1998–2018.</vt:lpstr>
      <vt:lpstr>Andelen elever i årskurs 9 som snusar i Region Kalmar län och i riket 2019</vt:lpstr>
      <vt:lpstr>Andelen elever i årskurs 9 som snusar i Region Kalmar län och i riket 2019</vt:lpstr>
      <vt:lpstr>Andelen elever i årskurs 9 som snusar i Region Kalmar län och i riket 2019</vt:lpstr>
      <vt:lpstr>Andelen elever i gymnasiets år 2 som snusar i Region Kalmar län och i riket 2019</vt:lpstr>
      <vt:lpstr>Andelen elever i gymnasiets år 2 som snusar i Region Kalmar län och i riket 2019</vt:lpstr>
      <vt:lpstr>Andelen elever i gymnasiets år 2 som snusar i Region Kalmar län och i riket 2019</vt:lpstr>
      <vt:lpstr>PowerPoint-presentation</vt:lpstr>
      <vt:lpstr>Jämförelse mellan Region Kalmar län och riket för 8 ANDT-mått.  Årskurs 9 2019.</vt:lpstr>
      <vt:lpstr>PowerPoint-presentation</vt:lpstr>
      <vt:lpstr>Jämförelse mellan Region Kalmar län och riket för 6 ANDT-mått.  Gymnasiets år 2 2019.</vt:lpstr>
      <vt:lpstr>PowerPoint-presentation</vt:lpstr>
      <vt:lpstr>PowerPoint-presentation</vt:lpstr>
      <vt:lpstr>Utvecklingen för 8 ANDT-mått i Region Kalmar län.  Årskurs 9 2015-2019.</vt:lpstr>
      <vt:lpstr>Utvecklingen för 6 ANDT-mått i Region Kalmar län.  Gymnasiets år 2 2015-2019.</vt:lpstr>
      <vt:lpstr>Tack för er uppmärksamhet!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>CAN Presentations mall</dc:subject>
  <dc:creator/>
  <dc:description>2008-01-02</dc:description>
  <cp:lastModifiedBy/>
  <cp:revision>1</cp:revision>
  <dcterms:created xsi:type="dcterms:W3CDTF">2008-07-02T13:26:31Z</dcterms:created>
  <dcterms:modified xsi:type="dcterms:W3CDTF">2019-12-12T14:05:35Z</dcterms:modified>
</cp:coreProperties>
</file>